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81" r:id="rId4"/>
    <p:sldId id="282" r:id="rId5"/>
    <p:sldId id="283" r:id="rId6"/>
    <p:sldId id="284" r:id="rId7"/>
    <p:sldId id="285" r:id="rId8"/>
    <p:sldId id="286" r:id="rId9"/>
    <p:sldId id="288" r:id="rId10"/>
    <p:sldId id="289" r:id="rId11"/>
    <p:sldId id="290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291" r:id="rId22"/>
    <p:sldId id="304" r:id="rId23"/>
    <p:sldId id="303" r:id="rId24"/>
    <p:sldId id="292" r:id="rId25"/>
    <p:sldId id="293" r:id="rId26"/>
    <p:sldId id="280" r:id="rId27"/>
    <p:sldId id="305" r:id="rId28"/>
    <p:sldId id="310" r:id="rId29"/>
    <p:sldId id="306" r:id="rId30"/>
    <p:sldId id="307" r:id="rId31"/>
    <p:sldId id="309" r:id="rId32"/>
    <p:sldId id="308" r:id="rId33"/>
    <p:sldId id="311" r:id="rId34"/>
    <p:sldId id="279" r:id="rId3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3882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9141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8615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94238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6044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8407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96192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10883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76460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4337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99123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0210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/>
              <a:t>Intro to Data Science</a:t>
            </a:r>
            <a:endParaRPr lang="he-IL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rtl="0"/>
            <a:r>
              <a:rPr lang="en-US" dirty="0"/>
              <a:t>Recitation #3</a:t>
            </a:r>
          </a:p>
          <a:p>
            <a:pPr rtl="0"/>
            <a:endParaRPr lang="en-US" dirty="0"/>
          </a:p>
          <a:p>
            <a:pPr rtl="0"/>
            <a:r>
              <a:rPr lang="en-US" sz="2000" dirty="0"/>
              <a:t>Tel Aviv </a:t>
            </a:r>
            <a:r>
              <a:rPr lang="en-US" sz="2000"/>
              <a:t>University </a:t>
            </a:r>
            <a:r>
              <a:rPr lang="en-US" sz="2000" smtClean="0"/>
              <a:t>2017/2018</a:t>
            </a:r>
            <a:endParaRPr lang="en-US" sz="2000" dirty="0"/>
          </a:p>
          <a:p>
            <a:pPr rtl="0"/>
            <a:r>
              <a:rPr lang="en-US" sz="2000" dirty="0" err="1"/>
              <a:t>Slava</a:t>
            </a:r>
            <a:r>
              <a:rPr lang="en-US" sz="2000" dirty="0"/>
              <a:t> </a:t>
            </a:r>
            <a:r>
              <a:rPr lang="en-US" sz="2000" dirty="0" err="1"/>
              <a:t>Novgorodov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xmlns="" val="166301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/>
              <a:t>Teaching computer to play - strategy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937" y="1171575"/>
            <a:ext cx="4048125" cy="2257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37" y="3429000"/>
            <a:ext cx="6486525" cy="16954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552" y="5085184"/>
            <a:ext cx="85259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/>
              <a:t>1. The computer checks how many matchsticks left and goes to the box that represents </a:t>
            </a:r>
          </a:p>
          <a:p>
            <a:pPr algn="l" rtl="0"/>
            <a:r>
              <a:rPr lang="en-US" dirty="0"/>
              <a:t>the corresponding state</a:t>
            </a:r>
          </a:p>
          <a:p>
            <a:pPr algn="l" rtl="0"/>
            <a:r>
              <a:rPr lang="en-US" dirty="0"/>
              <a:t>2. Then randomly choose from the “notes” inside the box and makes a move accordingly </a:t>
            </a:r>
          </a:p>
          <a:p>
            <a:pPr algn="l" rtl="0"/>
            <a:r>
              <a:rPr lang="en-US" dirty="0"/>
              <a:t>to what is written on a note (“one” – take 1 matchstick, “two” – take 2)</a:t>
            </a:r>
          </a:p>
          <a:p>
            <a:pPr algn="l" rtl="0"/>
            <a:r>
              <a:rPr lang="en-US" dirty="0"/>
              <a:t>3. For each step remember which note was chosen.</a:t>
            </a:r>
          </a:p>
          <a:p>
            <a:pPr algn="l" rtl="0"/>
            <a:r>
              <a:rPr lang="en-US" dirty="0"/>
              <a:t>4. If there are no notes inside – defeat.</a:t>
            </a:r>
          </a:p>
        </p:txBody>
      </p:sp>
    </p:spTree>
    <p:extLst>
      <p:ext uri="{BB962C8B-B14F-4D97-AF65-F5344CB8AC3E}">
        <p14:creationId xmlns:p14="http://schemas.microsoft.com/office/powerpoint/2010/main" xmlns="" val="902757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/>
              <a:t>Teaching computer to play - learning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937" y="1171575"/>
            <a:ext cx="4048125" cy="2257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37" y="3429000"/>
            <a:ext cx="6486525" cy="16954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59632" y="5374957"/>
            <a:ext cx="6607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/>
              <a:t>If the computer wins – we add same note as was chosen to each box</a:t>
            </a:r>
          </a:p>
          <a:p>
            <a:pPr algn="l" rtl="0"/>
            <a:r>
              <a:rPr lang="en-US" dirty="0"/>
              <a:t>If the computes loses – remove the note from the </a:t>
            </a:r>
            <a:r>
              <a:rPr lang="en-US" b="1" u="sng" dirty="0"/>
              <a:t>last</a:t>
            </a:r>
            <a:r>
              <a:rPr lang="en-US" dirty="0"/>
              <a:t> box</a:t>
            </a:r>
          </a:p>
        </p:txBody>
      </p:sp>
    </p:spTree>
    <p:extLst>
      <p:ext uri="{BB962C8B-B14F-4D97-AF65-F5344CB8AC3E}">
        <p14:creationId xmlns:p14="http://schemas.microsoft.com/office/powerpoint/2010/main" xmlns="" val="315728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Simulation – Initial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1500758"/>
            <a:ext cx="6486525" cy="2000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149080"/>
            <a:ext cx="3990975" cy="1514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87624" y="3194504"/>
            <a:ext cx="6552728" cy="2880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28184" y="4149080"/>
            <a:ext cx="2020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/>
              <a:t>Computer  |  Player</a:t>
            </a:r>
          </a:p>
          <a:p>
            <a:pPr algn="l" rtl="0"/>
            <a:r>
              <a:rPr lang="en-US" dirty="0"/>
              <a:t>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3684093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Simulation – Step 1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1500758"/>
            <a:ext cx="6486525" cy="2000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149080"/>
            <a:ext cx="3990975" cy="1514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87624" y="3194504"/>
            <a:ext cx="5616624" cy="2880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28184" y="4149080"/>
            <a:ext cx="2020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/>
              <a:t>Computer  |  Player</a:t>
            </a:r>
          </a:p>
          <a:p>
            <a:pPr algn="l" rtl="0"/>
            <a:r>
              <a:rPr lang="en-US" dirty="0"/>
              <a:t>        1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4788024" y="4130608"/>
            <a:ext cx="279648" cy="14586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088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Simulation – Step 2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1500758"/>
            <a:ext cx="6486525" cy="2000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149080"/>
            <a:ext cx="3990975" cy="1514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87624" y="3194504"/>
            <a:ext cx="5616624" cy="2880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28184" y="4149080"/>
            <a:ext cx="20201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/>
              <a:t>Computer  |  Player</a:t>
            </a:r>
          </a:p>
          <a:p>
            <a:pPr algn="l" rtl="0"/>
            <a:r>
              <a:rPr lang="en-US" dirty="0"/>
              <a:t>        1    	          2</a:t>
            </a:r>
          </a:p>
          <a:p>
            <a:pPr algn="l" rtl="0"/>
            <a:r>
              <a:rPr lang="en-US" dirty="0"/>
              <a:t>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7944" y="4130608"/>
            <a:ext cx="999728" cy="14586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0762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Simulation – Step 3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1500758"/>
            <a:ext cx="6486525" cy="2000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149080"/>
            <a:ext cx="3990975" cy="1514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87624" y="3194504"/>
            <a:ext cx="3990975" cy="2880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28184" y="4149080"/>
            <a:ext cx="20201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/>
              <a:t>Computer  |  Player</a:t>
            </a:r>
          </a:p>
          <a:p>
            <a:pPr algn="l" rtl="0"/>
            <a:r>
              <a:rPr lang="en-US" dirty="0"/>
              <a:t>        1    	          2</a:t>
            </a:r>
          </a:p>
          <a:p>
            <a:pPr algn="l" rtl="0"/>
            <a:r>
              <a:rPr lang="en-US" dirty="0"/>
              <a:t>        2</a:t>
            </a:r>
          </a:p>
          <a:p>
            <a:pPr algn="l" rtl="0"/>
            <a:r>
              <a:rPr lang="en-US" dirty="0"/>
              <a:t>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3347864" y="4130608"/>
            <a:ext cx="1719808" cy="14586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9750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Simulation – Step 4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1500758"/>
            <a:ext cx="6486525" cy="2000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149080"/>
            <a:ext cx="3990975" cy="1514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87624" y="3194504"/>
            <a:ext cx="3990975" cy="2880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28184" y="4149080"/>
            <a:ext cx="20201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/>
              <a:t>Computer  |  Player</a:t>
            </a:r>
          </a:p>
          <a:p>
            <a:pPr algn="l" rtl="0"/>
            <a:r>
              <a:rPr lang="en-US" dirty="0"/>
              <a:t>        1    	          2</a:t>
            </a:r>
          </a:p>
          <a:p>
            <a:pPr algn="l" rtl="0"/>
            <a:r>
              <a:rPr lang="en-US" dirty="0"/>
              <a:t>        2                 1</a:t>
            </a:r>
          </a:p>
          <a:p>
            <a:pPr algn="l" rtl="0"/>
            <a:r>
              <a:rPr lang="en-US" dirty="0"/>
              <a:t>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987824" y="4130608"/>
            <a:ext cx="2079848" cy="14586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11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Simulation – Step 5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1500758"/>
            <a:ext cx="6486525" cy="2000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149080"/>
            <a:ext cx="3990975" cy="1514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87625" y="3194504"/>
            <a:ext cx="2016224" cy="2880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28184" y="4149080"/>
            <a:ext cx="202010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/>
              <a:t>Computer  |  Player</a:t>
            </a:r>
          </a:p>
          <a:p>
            <a:pPr algn="l" rtl="0"/>
            <a:r>
              <a:rPr lang="en-US" dirty="0"/>
              <a:t>        1    	          2</a:t>
            </a:r>
          </a:p>
          <a:p>
            <a:pPr algn="l" rtl="0"/>
            <a:r>
              <a:rPr lang="en-US" dirty="0"/>
              <a:t>        2                 1</a:t>
            </a:r>
          </a:p>
          <a:p>
            <a:pPr algn="l" rtl="0"/>
            <a:r>
              <a:rPr lang="en-US" dirty="0"/>
              <a:t>        2</a:t>
            </a:r>
          </a:p>
          <a:p>
            <a:pPr algn="l" rtl="0"/>
            <a:r>
              <a:rPr lang="en-US" dirty="0"/>
              <a:t>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339752" y="4130608"/>
            <a:ext cx="2727920" cy="14586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6660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Simulation – Step 6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1500758"/>
            <a:ext cx="6486525" cy="2000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149080"/>
            <a:ext cx="3990975" cy="1514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87625" y="3194504"/>
            <a:ext cx="2016224" cy="2880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28184" y="4149080"/>
            <a:ext cx="202010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/>
              <a:t>Computer  |  Player</a:t>
            </a:r>
          </a:p>
          <a:p>
            <a:pPr algn="l" rtl="0"/>
            <a:r>
              <a:rPr lang="en-US" dirty="0"/>
              <a:t>        1    	          2</a:t>
            </a:r>
          </a:p>
          <a:p>
            <a:pPr algn="l" rtl="0"/>
            <a:r>
              <a:rPr lang="en-US" dirty="0"/>
              <a:t>        2                 1</a:t>
            </a:r>
          </a:p>
          <a:p>
            <a:pPr algn="l" rtl="0"/>
            <a:r>
              <a:rPr lang="en-US" dirty="0"/>
              <a:t>        2                 1</a:t>
            </a:r>
          </a:p>
          <a:p>
            <a:pPr algn="l" rtl="0"/>
            <a:r>
              <a:rPr lang="en-US" dirty="0"/>
              <a:t>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7704" y="4130608"/>
            <a:ext cx="3159968" cy="14586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1366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Simulation – Step 7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1500758"/>
            <a:ext cx="6486525" cy="2000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149080"/>
            <a:ext cx="3990975" cy="15144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28184" y="4149080"/>
            <a:ext cx="20201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/>
              <a:t>Computer  |  Player</a:t>
            </a:r>
          </a:p>
          <a:p>
            <a:pPr algn="l" rtl="0"/>
            <a:r>
              <a:rPr lang="en-US" dirty="0"/>
              <a:t>        1    	          2</a:t>
            </a:r>
          </a:p>
          <a:p>
            <a:pPr algn="l" rtl="0"/>
            <a:r>
              <a:rPr lang="en-US" dirty="0"/>
              <a:t>        2                 1</a:t>
            </a:r>
          </a:p>
          <a:p>
            <a:pPr algn="l" rtl="0"/>
            <a:r>
              <a:rPr lang="en-US" dirty="0"/>
              <a:t>        2                 1</a:t>
            </a:r>
          </a:p>
          <a:p>
            <a:pPr algn="l" rtl="0"/>
            <a:r>
              <a:rPr lang="en-US" dirty="0"/>
              <a:t>        </a:t>
            </a:r>
            <a:r>
              <a:rPr lang="en-US" dirty="0">
                <a:solidFill>
                  <a:srgbClr val="FF0000"/>
                </a:solidFill>
              </a:rPr>
              <a:t>1</a:t>
            </a:r>
          </a:p>
          <a:p>
            <a:pPr algn="l" rtl="0"/>
            <a:r>
              <a:rPr lang="en-US" dirty="0"/>
              <a:t>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7664" y="4130608"/>
            <a:ext cx="3520008" cy="14586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877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Today’s lesson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4000" dirty="0"/>
              <a:t>Introduction to Data Science:</a:t>
            </a:r>
          </a:p>
          <a:p>
            <a:pPr lvl="1" algn="l" rtl="0"/>
            <a:r>
              <a:rPr lang="en-US" sz="3200" dirty="0"/>
              <a:t>What is learning system?</a:t>
            </a:r>
          </a:p>
          <a:p>
            <a:pPr lvl="2" algn="l" rtl="0"/>
            <a:r>
              <a:rPr lang="en-US" sz="3200" dirty="0"/>
              <a:t>Simple example</a:t>
            </a:r>
          </a:p>
          <a:p>
            <a:pPr lvl="2" algn="l" rtl="0"/>
            <a:r>
              <a:rPr lang="en-US" sz="3200" dirty="0"/>
              <a:t>Implementation</a:t>
            </a:r>
          </a:p>
          <a:p>
            <a:pPr lvl="1" algn="l" rtl="0"/>
            <a:r>
              <a:rPr lang="en-US" sz="3600" dirty="0"/>
              <a:t> Naïve Bayes</a:t>
            </a:r>
          </a:p>
          <a:p>
            <a:pPr lvl="2" algn="l" rtl="0"/>
            <a:r>
              <a:rPr lang="en-US" sz="3200" dirty="0"/>
              <a:t>Algorithm</a:t>
            </a:r>
          </a:p>
          <a:p>
            <a:pPr lvl="2" algn="l" rtl="0"/>
            <a:r>
              <a:rPr lang="en-US" sz="3200" dirty="0"/>
              <a:t>Use cases</a:t>
            </a:r>
          </a:p>
          <a:p>
            <a:pPr lvl="2" algn="l" rtl="0"/>
            <a:r>
              <a:rPr lang="en-US" sz="3200" dirty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197995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Simulation – Step 8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1500758"/>
            <a:ext cx="6486525" cy="2000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28184" y="4149080"/>
            <a:ext cx="20201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/>
              <a:t>Computer  |  Player</a:t>
            </a:r>
          </a:p>
          <a:p>
            <a:pPr algn="l" rtl="0"/>
            <a:r>
              <a:rPr lang="en-US" dirty="0"/>
              <a:t>        1    	          2</a:t>
            </a:r>
          </a:p>
          <a:p>
            <a:pPr algn="l" rtl="0"/>
            <a:r>
              <a:rPr lang="en-US" dirty="0"/>
              <a:t>        2                 1</a:t>
            </a:r>
          </a:p>
          <a:p>
            <a:pPr algn="l" rtl="0"/>
            <a:r>
              <a:rPr lang="en-US" dirty="0"/>
              <a:t>        2                 1</a:t>
            </a:r>
          </a:p>
          <a:p>
            <a:pPr algn="l" rtl="0"/>
            <a:r>
              <a:rPr lang="en-US" dirty="0"/>
              <a:t>        </a:t>
            </a:r>
            <a:r>
              <a:rPr lang="en-US" dirty="0">
                <a:solidFill>
                  <a:srgbClr val="FF0000"/>
                </a:solidFill>
              </a:rPr>
              <a:t>1                 </a:t>
            </a:r>
            <a:r>
              <a:rPr lang="en-US" dirty="0"/>
              <a:t>1</a:t>
            </a:r>
          </a:p>
          <a:p>
            <a:pPr algn="l" rtl="0"/>
            <a:r>
              <a:rPr lang="en-US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888669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Simulation - </a:t>
            </a:r>
            <a:r>
              <a:rPr lang="en-US" dirty="0">
                <a:solidFill>
                  <a:srgbClr val="FF0000"/>
                </a:solidFill>
              </a:rPr>
              <a:t>lose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1500758"/>
            <a:ext cx="6486525" cy="2000250"/>
          </a:xfrm>
          <a:prstGeom prst="rect">
            <a:avLst/>
          </a:prstGeom>
        </p:spPr>
      </p:pic>
      <p:sp>
        <p:nvSpPr>
          <p:cNvPr id="5" name="Arrow: Down 4"/>
          <p:cNvSpPr/>
          <p:nvPr/>
        </p:nvSpPr>
        <p:spPr>
          <a:xfrm>
            <a:off x="4499992" y="3645024"/>
            <a:ext cx="288032" cy="581499"/>
          </a:xfrm>
          <a:prstGeom prst="downArrow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37" y="4365104"/>
            <a:ext cx="648652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3294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Simulation – Step 6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1500758"/>
            <a:ext cx="6486525" cy="2000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149080"/>
            <a:ext cx="3990975" cy="1514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87625" y="3194504"/>
            <a:ext cx="2016224" cy="2880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28184" y="4149080"/>
            <a:ext cx="202010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/>
              <a:t>Computer  |  Player</a:t>
            </a:r>
          </a:p>
          <a:p>
            <a:pPr algn="l" rtl="0"/>
            <a:r>
              <a:rPr lang="en-US" dirty="0"/>
              <a:t>        1    	          2</a:t>
            </a:r>
          </a:p>
          <a:p>
            <a:pPr algn="l" rtl="0"/>
            <a:r>
              <a:rPr lang="en-US" dirty="0"/>
              <a:t>        2                 1</a:t>
            </a:r>
          </a:p>
          <a:p>
            <a:pPr algn="l" rtl="0"/>
            <a:r>
              <a:rPr lang="en-US" dirty="0"/>
              <a:t>        2                 1</a:t>
            </a:r>
          </a:p>
          <a:p>
            <a:pPr algn="l" rtl="0"/>
            <a:r>
              <a:rPr lang="en-US" dirty="0"/>
              <a:t>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7704" y="4130608"/>
            <a:ext cx="3159968" cy="14586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2777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Simulation – Step 7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1500758"/>
            <a:ext cx="6486525" cy="2000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28184" y="4149080"/>
            <a:ext cx="20201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/>
              <a:t>Computer  |  Player</a:t>
            </a:r>
          </a:p>
          <a:p>
            <a:pPr algn="l" rtl="0"/>
            <a:r>
              <a:rPr lang="en-US" dirty="0"/>
              <a:t>        1    	          2</a:t>
            </a:r>
          </a:p>
          <a:p>
            <a:pPr algn="l" rtl="0"/>
            <a:r>
              <a:rPr lang="en-US" dirty="0"/>
              <a:t>        2                 1</a:t>
            </a:r>
          </a:p>
          <a:p>
            <a:pPr algn="l" rtl="0"/>
            <a:r>
              <a:rPr lang="en-US" dirty="0"/>
              <a:t>        2                 1</a:t>
            </a:r>
          </a:p>
          <a:p>
            <a:pPr algn="l" rtl="0"/>
            <a:r>
              <a:rPr lang="en-US" dirty="0"/>
              <a:t>        </a:t>
            </a:r>
            <a:r>
              <a:rPr lang="en-US" dirty="0">
                <a:solidFill>
                  <a:srgbClr val="00B050"/>
                </a:solidFill>
              </a:rPr>
              <a:t>2</a:t>
            </a:r>
          </a:p>
          <a:p>
            <a:pPr algn="l" rtl="0"/>
            <a:r>
              <a:rPr lang="en-US" dirty="0"/>
              <a:t>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7704" y="4130608"/>
            <a:ext cx="3159968" cy="14586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884" y="3171536"/>
            <a:ext cx="3810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0392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Simulation - </a:t>
            </a:r>
            <a:r>
              <a:rPr lang="en-US" dirty="0">
                <a:solidFill>
                  <a:srgbClr val="00B050"/>
                </a:solidFill>
              </a:rPr>
              <a:t>win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5" name="Arrow: Down 4"/>
          <p:cNvSpPr/>
          <p:nvPr/>
        </p:nvSpPr>
        <p:spPr>
          <a:xfrm>
            <a:off x="4499992" y="3645024"/>
            <a:ext cx="288032" cy="581499"/>
          </a:xfrm>
          <a:prstGeom prst="downArrow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4370138"/>
            <a:ext cx="6486525" cy="1695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500758"/>
            <a:ext cx="648652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8958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After several games…</a:t>
            </a:r>
            <a:endParaRPr lang="he-IL" dirty="0">
              <a:solidFill>
                <a:srgbClr val="00B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1700808"/>
            <a:ext cx="6486525" cy="16954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1720" y="3429000"/>
            <a:ext cx="5005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/>
              <a:t>This is well-trained systems “brain” that never loses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7937" y="4051895"/>
            <a:ext cx="40481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1505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/>
          <a:lstStyle/>
          <a:p>
            <a:pPr rtl="0"/>
            <a:r>
              <a:rPr lang="en-US" dirty="0"/>
              <a:t>Let’s code!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768075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Naïve Bayes classifier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The classifier based on the Bayes’ theorem: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Widely used in Data Science for:</a:t>
            </a:r>
          </a:p>
          <a:p>
            <a:pPr lvl="1" algn="l" rtl="0"/>
            <a:r>
              <a:rPr lang="en-US" dirty="0"/>
              <a:t>Sentiment analysis</a:t>
            </a:r>
          </a:p>
          <a:p>
            <a:pPr lvl="1" algn="l" rtl="0"/>
            <a:r>
              <a:rPr lang="en-US" dirty="0"/>
              <a:t>Documents categorization</a:t>
            </a:r>
          </a:p>
          <a:p>
            <a:pPr lvl="1" algn="l" rtl="0"/>
            <a:r>
              <a:rPr lang="en-US" dirty="0"/>
              <a:t>Spam detection</a:t>
            </a:r>
          </a:p>
          <a:p>
            <a:pPr lvl="1" algn="l" rtl="0"/>
            <a:r>
              <a:rPr lang="en-US" dirty="0"/>
              <a:t>Fraud detection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276766"/>
            <a:ext cx="2760712" cy="72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3108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/>
              <a:t>Naïve Bayes classifier - assumptions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algn="l" rtl="0"/>
            <a:endParaRPr lang="en-US" dirty="0"/>
          </a:p>
          <a:p>
            <a:pPr algn="l" rtl="0"/>
            <a:r>
              <a:rPr lang="en-US" dirty="0"/>
              <a:t>Assumptions:</a:t>
            </a:r>
          </a:p>
          <a:p>
            <a:pPr lvl="1" algn="l" rtl="0"/>
            <a:r>
              <a:rPr lang="en-US" dirty="0"/>
              <a:t>Bag of words – position doesn’t matter</a:t>
            </a:r>
          </a:p>
          <a:p>
            <a:pPr lvl="1" algn="l" rtl="0"/>
            <a:r>
              <a:rPr lang="en-US" dirty="0"/>
              <a:t>Conditional independence: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339" y="3910186"/>
            <a:ext cx="785812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67746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Example – Sentiment Analysis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/>
              <a:t>The task: given a review decide if it’s positive or negative</a:t>
            </a:r>
          </a:p>
          <a:p>
            <a:pPr algn="l" rtl="0"/>
            <a:endParaRPr lang="en-US" b="1" dirty="0"/>
          </a:p>
        </p:txBody>
      </p:sp>
      <p:pic>
        <p:nvPicPr>
          <p:cNvPr id="2050" name="Picture 2" descr="Картинки по запросу reviews positive nega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413" y="3073606"/>
            <a:ext cx="3802531" cy="316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88936" y="2855423"/>
            <a:ext cx="238732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 rtl="0"/>
            <a:r>
              <a:rPr lang="en-US" dirty="0"/>
              <a:t>The movie is awesome!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32040" y="3493849"/>
            <a:ext cx="378244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 rtl="0"/>
            <a:r>
              <a:rPr lang="en-US" dirty="0"/>
              <a:t>Recommended! Will come back again!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48925" y="4149080"/>
            <a:ext cx="261077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 rtl="0"/>
            <a:r>
              <a:rPr lang="en-US" dirty="0"/>
              <a:t>The worst place ever!!!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8804" y="4815990"/>
            <a:ext cx="290560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 rtl="0"/>
            <a:r>
              <a:rPr lang="en-US" dirty="0"/>
              <a:t>Great place to visit with kids!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9992" y="5463731"/>
            <a:ext cx="2288447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 rtl="0"/>
            <a:r>
              <a:rPr lang="en-US" dirty="0"/>
              <a:t>Never again! Terrible!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80312" y="5463731"/>
            <a:ext cx="1185837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 rtl="0"/>
            <a:r>
              <a:rPr lang="en-US" dirty="0"/>
              <a:t>Very bad…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96650" y="2852936"/>
            <a:ext cx="1733167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 rtl="0"/>
            <a:r>
              <a:rPr lang="en-US" dirty="0"/>
              <a:t>Avoid this place!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57629" y="6111472"/>
            <a:ext cx="265431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 rtl="0"/>
            <a:r>
              <a:rPr lang="en-US" dirty="0"/>
              <a:t>Best food ever! Must visit!</a:t>
            </a:r>
          </a:p>
        </p:txBody>
      </p:sp>
    </p:spTree>
    <p:extLst>
      <p:ext uri="{BB962C8B-B14F-4D97-AF65-F5344CB8AC3E}">
        <p14:creationId xmlns:p14="http://schemas.microsoft.com/office/powerpoint/2010/main" xmlns="" val="381846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Learning (simple AI) - example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/>
              <a:t>The system starts with only knowing the rules of the game</a:t>
            </a:r>
          </a:p>
          <a:p>
            <a:pPr algn="l" rtl="0"/>
            <a:r>
              <a:rPr lang="en-US" dirty="0"/>
              <a:t>Initially doing only random moves</a:t>
            </a:r>
          </a:p>
          <a:p>
            <a:pPr algn="l" rtl="0"/>
            <a:r>
              <a:rPr lang="en-US" dirty="0"/>
              <a:t>Learning the outcome of the game and fixes the strategy</a:t>
            </a:r>
          </a:p>
          <a:p>
            <a:pPr algn="l" rtl="0"/>
            <a:r>
              <a:rPr lang="en-US" dirty="0"/>
              <a:t>After several iterations the system will be able to do smarter moves</a:t>
            </a:r>
          </a:p>
          <a:p>
            <a:pPr algn="l" rtl="0"/>
            <a:r>
              <a:rPr lang="en-US" sz="3200" dirty="0"/>
              <a:t>Finally will be able to win every game</a:t>
            </a:r>
          </a:p>
        </p:txBody>
      </p:sp>
    </p:spTree>
    <p:extLst>
      <p:ext uri="{BB962C8B-B14F-4D97-AF65-F5344CB8AC3E}">
        <p14:creationId xmlns:p14="http://schemas.microsoft.com/office/powerpoint/2010/main" xmlns="" val="936921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Sentiment Analysis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Use already classified reviews for learning</a:t>
            </a:r>
          </a:p>
          <a:p>
            <a:pPr algn="l" rtl="0"/>
            <a:r>
              <a:rPr lang="en-US" dirty="0"/>
              <a:t>Represent each review as a vector of words</a:t>
            </a:r>
          </a:p>
          <a:p>
            <a:pPr algn="l" rtl="0"/>
            <a:r>
              <a:rPr lang="en-US" dirty="0"/>
              <a:t>Calculate probabilities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280579"/>
              </p:ext>
            </p:extLst>
          </p:nvPr>
        </p:nvGraphicFramePr>
        <p:xfrm>
          <a:off x="1524000" y="3558624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2176">
                  <a:extLst>
                    <a:ext uri="{9D8B030D-6E8A-4147-A177-3AD203B41FA5}">
                      <a16:colId xmlns:a16="http://schemas.microsoft.com/office/drawing/2014/main" xmlns="" val="3747299807"/>
                    </a:ext>
                  </a:extLst>
                </a:gridCol>
                <a:gridCol w="1463824">
                  <a:extLst>
                    <a:ext uri="{9D8B030D-6E8A-4147-A177-3AD203B41FA5}">
                      <a16:colId xmlns:a16="http://schemas.microsoft.com/office/drawing/2014/main" xmlns="" val="331607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Review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Class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1039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Never visit again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NEGATIVE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001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Great place – visit!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POSITIVE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4914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Good food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POSITIVE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7980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Awesome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POSITIVE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860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Bad place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NEGATIVE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0000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Visit again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POSITIVE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4916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Great food – must visit!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???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1411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912369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Sentiment Analysis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Use already classified reviews for learning</a:t>
            </a:r>
          </a:p>
          <a:p>
            <a:pPr algn="l" rtl="0"/>
            <a:r>
              <a:rPr lang="en-US" dirty="0"/>
              <a:t>Represent each review as a vector of words</a:t>
            </a:r>
          </a:p>
          <a:p>
            <a:pPr algn="l" rtl="0"/>
            <a:r>
              <a:rPr lang="en-US" dirty="0"/>
              <a:t>Calculate probabilities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1777299"/>
              </p:ext>
            </p:extLst>
          </p:nvPr>
        </p:nvGraphicFramePr>
        <p:xfrm>
          <a:off x="467544" y="3785448"/>
          <a:ext cx="84969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516">
                  <a:extLst>
                    <a:ext uri="{9D8B030D-6E8A-4147-A177-3AD203B41FA5}">
                      <a16:colId xmlns:a16="http://schemas.microsoft.com/office/drawing/2014/main" xmlns="" val="4242838131"/>
                    </a:ext>
                  </a:extLst>
                </a:gridCol>
                <a:gridCol w="677644">
                  <a:extLst>
                    <a:ext uri="{9D8B030D-6E8A-4147-A177-3AD203B41FA5}">
                      <a16:colId xmlns:a16="http://schemas.microsoft.com/office/drawing/2014/main" xmlns="" val="275715953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936839071"/>
                    </a:ext>
                  </a:extLst>
                </a:gridCol>
                <a:gridCol w="679178">
                  <a:extLst>
                    <a:ext uri="{9D8B030D-6E8A-4147-A177-3AD203B41FA5}">
                      <a16:colId xmlns:a16="http://schemas.microsoft.com/office/drawing/2014/main" xmlns="" val="1458624301"/>
                    </a:ext>
                  </a:extLst>
                </a:gridCol>
                <a:gridCol w="760982">
                  <a:extLst>
                    <a:ext uri="{9D8B030D-6E8A-4147-A177-3AD203B41FA5}">
                      <a16:colId xmlns:a16="http://schemas.microsoft.com/office/drawing/2014/main" xmlns="" val="374729980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179203952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1598857081"/>
                    </a:ext>
                  </a:extLst>
                </a:gridCol>
                <a:gridCol w="1176881">
                  <a:extLst>
                    <a:ext uri="{9D8B030D-6E8A-4147-A177-3AD203B41FA5}">
                      <a16:colId xmlns:a16="http://schemas.microsoft.com/office/drawing/2014/main" xmlns="" val="933442904"/>
                    </a:ext>
                  </a:extLst>
                </a:gridCol>
                <a:gridCol w="663824">
                  <a:extLst>
                    <a:ext uri="{9D8B030D-6E8A-4147-A177-3AD203B41FA5}">
                      <a16:colId xmlns:a16="http://schemas.microsoft.com/office/drawing/2014/main" xmlns="" val="2323556123"/>
                    </a:ext>
                  </a:extLst>
                </a:gridCol>
                <a:gridCol w="663824">
                  <a:extLst>
                    <a:ext uri="{9D8B030D-6E8A-4147-A177-3AD203B41FA5}">
                      <a16:colId xmlns:a16="http://schemas.microsoft.com/office/drawing/2014/main" xmlns="" val="148575301"/>
                    </a:ext>
                  </a:extLst>
                </a:gridCol>
                <a:gridCol w="663823">
                  <a:extLst>
                    <a:ext uri="{9D8B030D-6E8A-4147-A177-3AD203B41FA5}">
                      <a16:colId xmlns:a16="http://schemas.microsoft.com/office/drawing/2014/main" xmlns="" val="331607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never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visit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again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great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place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good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food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awesome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bad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must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Class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1039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NEG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001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POS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4914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POS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7980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POS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860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NEG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0000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POS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4916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45766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Sentiment Analysis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4292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endParaRPr lang="en-US" sz="2800" dirty="0"/>
          </a:p>
          <a:p>
            <a:pPr marL="0" indent="0" algn="l" rtl="0">
              <a:buNone/>
            </a:pPr>
            <a:r>
              <a:rPr lang="en-US" sz="1800" dirty="0"/>
              <a:t>P(POS) = 4/6				P(NEG) = 2/6</a:t>
            </a:r>
          </a:p>
          <a:p>
            <a:pPr marL="0" indent="0" algn="l" rtl="0">
              <a:buNone/>
            </a:pPr>
            <a:r>
              <a:rPr lang="en-US" sz="1800" dirty="0"/>
              <a:t>P(</a:t>
            </a:r>
            <a:r>
              <a:rPr lang="en-US" sz="1800" dirty="0" err="1"/>
              <a:t>great|POS</a:t>
            </a:r>
            <a:r>
              <a:rPr lang="en-US" sz="1800" dirty="0"/>
              <a:t>) = (1+1)/(9+10) = 2/19		P(</a:t>
            </a:r>
            <a:r>
              <a:rPr lang="en-US" sz="1800" dirty="0" err="1"/>
              <a:t>great|NEG</a:t>
            </a:r>
            <a:r>
              <a:rPr lang="en-US" sz="1800" dirty="0"/>
              <a:t>) = (0+1)/(5+10) = 1/15</a:t>
            </a:r>
          </a:p>
          <a:p>
            <a:pPr marL="0" indent="0" algn="l" rtl="0">
              <a:buNone/>
            </a:pPr>
            <a:r>
              <a:rPr lang="en-US" sz="1800" dirty="0"/>
              <a:t>P(</a:t>
            </a:r>
            <a:r>
              <a:rPr lang="en-US" sz="1800" dirty="0" err="1"/>
              <a:t>food|POS</a:t>
            </a:r>
            <a:r>
              <a:rPr lang="en-US" sz="1800" dirty="0"/>
              <a:t>) = (1+1)/(9+10) = 2/19		P(</a:t>
            </a:r>
            <a:r>
              <a:rPr lang="en-US" sz="1800" dirty="0" err="1"/>
              <a:t>food|NEG</a:t>
            </a:r>
            <a:r>
              <a:rPr lang="en-US" sz="1800" dirty="0"/>
              <a:t>) = (0+1)/(5+10) = 1/15</a:t>
            </a:r>
          </a:p>
          <a:p>
            <a:pPr marL="0" indent="0" algn="l" rtl="0">
              <a:buNone/>
            </a:pPr>
            <a:r>
              <a:rPr lang="en-US" sz="1800" dirty="0"/>
              <a:t>P(</a:t>
            </a:r>
            <a:r>
              <a:rPr lang="en-US" sz="1800" dirty="0" err="1"/>
              <a:t>must|POS</a:t>
            </a:r>
            <a:r>
              <a:rPr lang="en-US" sz="1800" dirty="0"/>
              <a:t>) = (0+1)/(9+10) = 1/19		P(</a:t>
            </a:r>
            <a:r>
              <a:rPr lang="en-US" sz="1800" dirty="0" err="1"/>
              <a:t>must|NEG</a:t>
            </a:r>
            <a:r>
              <a:rPr lang="en-US" sz="1800" dirty="0"/>
              <a:t>) = (0+1)/(5+10) = 1/15</a:t>
            </a:r>
          </a:p>
          <a:p>
            <a:pPr marL="0" indent="0" algn="l" rtl="0">
              <a:buNone/>
            </a:pPr>
            <a:r>
              <a:rPr lang="en-US" sz="1800" dirty="0"/>
              <a:t>P(</a:t>
            </a:r>
            <a:r>
              <a:rPr lang="en-US" sz="1800" dirty="0" err="1"/>
              <a:t>visit|POS</a:t>
            </a:r>
            <a:r>
              <a:rPr lang="en-US" sz="1800" dirty="0"/>
              <a:t>) = (2+1)/(9+10) = 3/19		P(</a:t>
            </a:r>
            <a:r>
              <a:rPr lang="en-US" sz="1800" dirty="0" err="1"/>
              <a:t>visit|POS</a:t>
            </a:r>
            <a:r>
              <a:rPr lang="en-US" sz="1800" dirty="0"/>
              <a:t>) = (1+1)/(5+10) = 2/15</a:t>
            </a:r>
          </a:p>
          <a:p>
            <a:pPr marL="0" indent="0" algn="l" rtl="0">
              <a:buNone/>
            </a:pPr>
            <a:endParaRPr lang="en-US" sz="2000" dirty="0"/>
          </a:p>
          <a:p>
            <a:pPr marL="0" indent="0" algn="l" rtl="0">
              <a:buNone/>
            </a:pPr>
            <a:r>
              <a:rPr lang="en-US" sz="1600" dirty="0"/>
              <a:t>P(</a:t>
            </a:r>
            <a:r>
              <a:rPr lang="en-US" sz="1600" dirty="0" err="1"/>
              <a:t>POS|”great</a:t>
            </a:r>
            <a:r>
              <a:rPr lang="en-US" sz="1600" dirty="0"/>
              <a:t> food must visit”) ~ P(POS) *</a:t>
            </a:r>
          </a:p>
          <a:p>
            <a:pPr marL="0" indent="0" algn="l" rtl="0">
              <a:buNone/>
            </a:pPr>
            <a:r>
              <a:rPr lang="en-US" sz="1600" dirty="0"/>
              <a:t>P(“</a:t>
            </a:r>
            <a:r>
              <a:rPr lang="en-US" sz="1600" dirty="0" err="1"/>
              <a:t>great”|POS</a:t>
            </a:r>
            <a:r>
              <a:rPr lang="en-US" sz="1600" dirty="0"/>
              <a:t>) * P(“</a:t>
            </a:r>
            <a:r>
              <a:rPr lang="en-US" sz="1600" dirty="0" err="1"/>
              <a:t>food”|POS</a:t>
            </a:r>
            <a:r>
              <a:rPr lang="en-US" sz="1600" dirty="0"/>
              <a:t>) * P(“</a:t>
            </a:r>
            <a:r>
              <a:rPr lang="en-US" sz="1600" dirty="0" err="1"/>
              <a:t>must”|POS</a:t>
            </a:r>
            <a:r>
              <a:rPr lang="en-US" sz="1600" dirty="0"/>
              <a:t>) * P(“</a:t>
            </a:r>
            <a:r>
              <a:rPr lang="en-US" sz="1600" dirty="0" err="1"/>
              <a:t>visit”|POS</a:t>
            </a:r>
            <a:r>
              <a:rPr lang="en-US" sz="1600" dirty="0"/>
              <a:t>) = </a:t>
            </a:r>
          </a:p>
          <a:p>
            <a:pPr marL="0" indent="0" algn="l" rtl="0">
              <a:buNone/>
            </a:pPr>
            <a:r>
              <a:rPr lang="en-US" sz="1600" dirty="0"/>
              <a:t>4/6 * 2/19 * 2/19 * 1/19 * 3/19 = 0.00006138688</a:t>
            </a:r>
          </a:p>
          <a:p>
            <a:pPr marL="0" indent="0" algn="l" rtl="0">
              <a:buNone/>
            </a:pPr>
            <a:endParaRPr lang="en-US" sz="1600" dirty="0"/>
          </a:p>
          <a:p>
            <a:pPr marL="0" indent="0" algn="l" rtl="0">
              <a:buNone/>
            </a:pPr>
            <a:r>
              <a:rPr lang="en-US" sz="1600" dirty="0"/>
              <a:t>P(</a:t>
            </a:r>
            <a:r>
              <a:rPr lang="en-US" sz="1600" dirty="0" err="1"/>
              <a:t>NEG|”great</a:t>
            </a:r>
            <a:r>
              <a:rPr lang="en-US" sz="1600" dirty="0"/>
              <a:t> food must visit”) ~ P(NES) *</a:t>
            </a:r>
          </a:p>
          <a:p>
            <a:pPr marL="0" indent="0" algn="l" rtl="0">
              <a:buNone/>
            </a:pPr>
            <a:r>
              <a:rPr lang="en-US" sz="1600" dirty="0"/>
              <a:t>P(“</a:t>
            </a:r>
            <a:r>
              <a:rPr lang="en-US" sz="1600" dirty="0" err="1"/>
              <a:t>great”|NEG</a:t>
            </a:r>
            <a:r>
              <a:rPr lang="en-US" sz="1600" dirty="0"/>
              <a:t>) * P(“</a:t>
            </a:r>
            <a:r>
              <a:rPr lang="en-US" sz="1600" dirty="0" err="1"/>
              <a:t>food”|NEG</a:t>
            </a:r>
            <a:r>
              <a:rPr lang="en-US" sz="1600" dirty="0"/>
              <a:t>) * P(“</a:t>
            </a:r>
            <a:r>
              <a:rPr lang="en-US" sz="1600" dirty="0" err="1"/>
              <a:t>must”|NEG</a:t>
            </a:r>
            <a:r>
              <a:rPr lang="en-US" sz="1600" dirty="0"/>
              <a:t>) * P(“</a:t>
            </a:r>
            <a:r>
              <a:rPr lang="en-US" sz="1600" dirty="0" err="1"/>
              <a:t>visit”|NEG</a:t>
            </a:r>
            <a:r>
              <a:rPr lang="en-US" sz="1600" dirty="0"/>
              <a:t>) = </a:t>
            </a:r>
          </a:p>
          <a:p>
            <a:pPr marL="0" indent="0" algn="l" rtl="0">
              <a:buNone/>
            </a:pPr>
            <a:r>
              <a:rPr lang="en-US" sz="1600" dirty="0"/>
              <a:t>2/6 * 1/15 * 1/15 * 1/15 * 2/15 = 0.00001316872</a:t>
            </a:r>
          </a:p>
          <a:p>
            <a:pPr marL="0" indent="0" algn="l" rtl="0">
              <a:buNone/>
            </a:pPr>
            <a:endParaRPr lang="en-US" sz="1600" dirty="0"/>
          </a:p>
          <a:p>
            <a:pPr marL="0" indent="0" algn="l" rtl="0">
              <a:buNone/>
            </a:pPr>
            <a:r>
              <a:rPr lang="en-US" sz="1600" dirty="0" err="1"/>
              <a:t>ArgMax</a:t>
            </a:r>
            <a:r>
              <a:rPr lang="en-US" sz="1600" dirty="0"/>
              <a:t> ({P(POS|”…”), P(NEG|”…”)}) =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POSITIVE</a:t>
            </a:r>
            <a:r>
              <a:rPr lang="en-US" sz="1600" dirty="0"/>
              <a:t> </a:t>
            </a:r>
          </a:p>
          <a:p>
            <a:pPr marL="0" indent="0" algn="l" rtl="0">
              <a:buNone/>
            </a:pPr>
            <a:endParaRPr lang="en-US" sz="1600" dirty="0"/>
          </a:p>
          <a:p>
            <a:pPr marL="0" indent="0" algn="l" rtl="0">
              <a:buNone/>
            </a:pPr>
            <a:endParaRPr lang="en-US" sz="2000" dirty="0"/>
          </a:p>
          <a:p>
            <a:pPr marL="0" indent="0" algn="l" rtl="0">
              <a:buNone/>
            </a:pPr>
            <a:endParaRPr lang="en-US" sz="2000" dirty="0"/>
          </a:p>
          <a:p>
            <a:pPr marL="0" indent="0" algn="l" rtl="0">
              <a:buNone/>
            </a:pPr>
            <a:endParaRPr lang="en-US" sz="2000" dirty="0"/>
          </a:p>
          <a:p>
            <a:pPr marL="0" indent="0" algn="l" rtl="0">
              <a:buNone/>
            </a:pPr>
            <a:endParaRPr lang="en-US" sz="2000" dirty="0"/>
          </a:p>
          <a:p>
            <a:pPr marL="0" indent="0" algn="l" rtl="0">
              <a:buNone/>
            </a:pP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405" y="1062387"/>
            <a:ext cx="5260851" cy="1070469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2776630"/>
              </p:ext>
            </p:extLst>
          </p:nvPr>
        </p:nvGraphicFramePr>
        <p:xfrm>
          <a:off x="6023992" y="4395727"/>
          <a:ext cx="3120008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376">
                  <a:extLst>
                    <a:ext uri="{9D8B030D-6E8A-4147-A177-3AD203B41FA5}">
                      <a16:colId xmlns:a16="http://schemas.microsoft.com/office/drawing/2014/main" xmlns="" val="3747299807"/>
                    </a:ext>
                  </a:extLst>
                </a:gridCol>
                <a:gridCol w="963632">
                  <a:extLst>
                    <a:ext uri="{9D8B030D-6E8A-4147-A177-3AD203B41FA5}">
                      <a16:colId xmlns:a16="http://schemas.microsoft.com/office/drawing/2014/main" xmlns="" val="331607924"/>
                    </a:ext>
                  </a:extLst>
                </a:gridCol>
              </a:tblGrid>
              <a:tr h="27003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Review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Class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1039450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Never visit again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NEGATIVE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0012761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Great place – visit!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POSITIVE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4914825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Good food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POSITIVE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7980506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Awesome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POSITIVE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8609668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Bad place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NEGATIVE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0000509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Will visit again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POSITIVE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4916355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Great food – must visit!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???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1411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18329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/>
          <a:lstStyle/>
          <a:p>
            <a:pPr rtl="0"/>
            <a:r>
              <a:rPr lang="en-US" dirty="0"/>
              <a:t>Let’s code!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41006623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8000" b="1" dirty="0"/>
              <a:t>Questions?</a:t>
            </a:r>
            <a:endParaRPr lang="en-US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004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Learning (simple AI) - example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200" dirty="0"/>
              <a:t>Running example – 11 matchsticks game</a:t>
            </a:r>
          </a:p>
          <a:p>
            <a:pPr algn="l" rtl="0"/>
            <a:endParaRPr lang="en-US" dirty="0"/>
          </a:p>
          <a:p>
            <a:pPr algn="l" rtl="0"/>
            <a:endParaRPr lang="en-US" sz="3200" dirty="0"/>
          </a:p>
          <a:p>
            <a:pPr algn="l" rtl="0"/>
            <a:endParaRPr lang="en-US" dirty="0"/>
          </a:p>
          <a:p>
            <a:pPr algn="l" rtl="0"/>
            <a:endParaRPr lang="en-US" sz="3200" dirty="0"/>
          </a:p>
          <a:p>
            <a:pPr algn="l" rtl="0"/>
            <a:endParaRPr lang="en-US" dirty="0"/>
          </a:p>
          <a:p>
            <a:pPr algn="l" rtl="0"/>
            <a:r>
              <a:rPr lang="en-US" sz="3200" dirty="0"/>
              <a:t>Rules: 2 players, taking 1 or 2 matchsticks, turn by turn, until nothing left.</a:t>
            </a:r>
            <a:r>
              <a:rPr lang="en-US" dirty="0"/>
              <a:t> The winner is the player that took the last matchstick.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937" y="2657475"/>
            <a:ext cx="404812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461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Analysis of the game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l" rtl="0"/>
            <a:endParaRPr lang="en-US" sz="3200" dirty="0"/>
          </a:p>
          <a:p>
            <a:pPr algn="l" rtl="0"/>
            <a:endParaRPr lang="en-US" sz="3200" dirty="0"/>
          </a:p>
          <a:p>
            <a:pPr marL="0" indent="0" algn="l" rtl="0">
              <a:buNone/>
            </a:pPr>
            <a:endParaRPr lang="en-US" sz="3200" dirty="0"/>
          </a:p>
          <a:p>
            <a:pPr algn="l" rtl="0"/>
            <a:r>
              <a:rPr lang="en-US" sz="3200" dirty="0"/>
              <a:t>Who is the player that wins the game?</a:t>
            </a:r>
          </a:p>
          <a:p>
            <a:pPr algn="l" rtl="0"/>
            <a:r>
              <a:rPr lang="en-US" sz="3200" dirty="0"/>
              <a:t>Is there an “always win” strategy?</a:t>
            </a:r>
          </a:p>
          <a:p>
            <a:pPr algn="l" rtl="0"/>
            <a:r>
              <a:rPr lang="en-US" dirty="0"/>
              <a:t>How to solve it?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937" y="1628800"/>
            <a:ext cx="404812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2521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Analysis of the game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algn="l" rtl="0"/>
            <a:endParaRPr lang="en-US" sz="3200" dirty="0"/>
          </a:p>
          <a:p>
            <a:pPr algn="l" rtl="0"/>
            <a:endParaRPr lang="en-US" sz="3200" dirty="0"/>
          </a:p>
          <a:p>
            <a:pPr marL="0" indent="0" algn="l" rtl="0">
              <a:buNone/>
            </a:pPr>
            <a:endParaRPr lang="en-US" sz="3200" dirty="0"/>
          </a:p>
          <a:p>
            <a:pPr algn="l" rtl="0"/>
            <a:r>
              <a:rPr lang="en-US" dirty="0"/>
              <a:t>Let’s look on the game from the end.</a:t>
            </a:r>
          </a:p>
          <a:p>
            <a:pPr algn="l" rtl="0"/>
            <a:r>
              <a:rPr lang="en-US" sz="3200" dirty="0"/>
              <a:t>States 1 and 2 are </a:t>
            </a:r>
            <a:r>
              <a:rPr lang="en-US" sz="3200" dirty="0">
                <a:solidFill>
                  <a:srgbClr val="00B050"/>
                </a:solidFill>
              </a:rPr>
              <a:t>winning states</a:t>
            </a:r>
            <a:r>
              <a:rPr lang="en-US" sz="3200" dirty="0"/>
              <a:t> (In both cases player can take the last matchstick)</a:t>
            </a:r>
          </a:p>
          <a:p>
            <a:pPr algn="l" rtl="0"/>
            <a:r>
              <a:rPr lang="en-US" dirty="0"/>
              <a:t>Hence state 3 is </a:t>
            </a:r>
            <a:r>
              <a:rPr lang="en-US" dirty="0">
                <a:solidFill>
                  <a:srgbClr val="FF0000"/>
                </a:solidFill>
              </a:rPr>
              <a:t>losing state</a:t>
            </a:r>
            <a:r>
              <a:rPr lang="en-US" dirty="0"/>
              <a:t> - any move puts the opponent in the winning state…</a:t>
            </a:r>
          </a:p>
          <a:p>
            <a:pPr algn="l" rtl="0"/>
            <a:r>
              <a:rPr lang="en-US" sz="3200" dirty="0"/>
              <a:t>Continue – 4 is </a:t>
            </a:r>
            <a:r>
              <a:rPr lang="en-US" sz="3200" dirty="0">
                <a:solidFill>
                  <a:srgbClr val="00B050"/>
                </a:solidFill>
              </a:rPr>
              <a:t>winning state </a:t>
            </a:r>
            <a:r>
              <a:rPr lang="en-US" sz="3200" dirty="0"/>
              <a:t>case it puts the opponent in the losing state… and so on….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937" y="1628800"/>
            <a:ext cx="404812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03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Analysis of the game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l" rtl="0"/>
            <a:endParaRPr lang="en-US" sz="3200" dirty="0"/>
          </a:p>
          <a:p>
            <a:pPr algn="l" rtl="0"/>
            <a:endParaRPr lang="en-US" sz="3200" dirty="0"/>
          </a:p>
          <a:p>
            <a:pPr marL="0" indent="0" algn="l" rtl="0">
              <a:buNone/>
            </a:pPr>
            <a:endParaRPr lang="en-US" sz="3200" dirty="0"/>
          </a:p>
          <a:p>
            <a:pPr algn="l" rtl="0"/>
            <a:endParaRPr lang="en-US" dirty="0"/>
          </a:p>
          <a:p>
            <a:pPr algn="l" rtl="0"/>
            <a:r>
              <a:rPr lang="en-US" sz="2800" dirty="0"/>
              <a:t>As we can see – Player 1 always wins (if plays correctly), because he starts in the winning state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Let’s try to see how we can play against computer.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937" y="1171575"/>
            <a:ext cx="40481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250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Teaching computer to play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l" rtl="0"/>
            <a:endParaRPr lang="en-US" sz="3200" dirty="0"/>
          </a:p>
          <a:p>
            <a:pPr algn="l" rtl="0"/>
            <a:endParaRPr lang="en-US" sz="3200" dirty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sz="2800" dirty="0"/>
              <a:t>Let’s give a computer option to decide how many matchsticks it takes for every state.</a:t>
            </a:r>
          </a:p>
          <a:p>
            <a:pPr algn="l" rtl="0"/>
            <a:r>
              <a:rPr lang="en-US" sz="2800" dirty="0"/>
              <a:t>We will initialize 10 “boxes” (decision units) that will be in charge for the states 2 to 11 (State 1 is trivial).</a:t>
            </a:r>
          </a:p>
          <a:p>
            <a:pPr algn="l" rtl="0"/>
            <a:r>
              <a:rPr lang="en-US" sz="2800" dirty="0"/>
              <a:t>We initialize each box with two notes: black (with “one” written on it) and white (with “two”)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937" y="1171575"/>
            <a:ext cx="40481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552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Teaching computer to play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937" y="1171575"/>
            <a:ext cx="4048125" cy="2257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37" y="4613870"/>
            <a:ext cx="6486525" cy="1695450"/>
          </a:xfrm>
          <a:prstGeom prst="rect">
            <a:avLst/>
          </a:prstGeom>
        </p:spPr>
      </p:pic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l" rtl="0"/>
            <a:endParaRPr lang="en-US" dirty="0"/>
          </a:p>
          <a:p>
            <a:pPr algn="l" rtl="0"/>
            <a:endParaRPr lang="en-US" sz="3200" dirty="0"/>
          </a:p>
          <a:p>
            <a:pPr algn="l" rtl="0"/>
            <a:endParaRPr lang="en-US" dirty="0"/>
          </a:p>
          <a:p>
            <a:pPr algn="l" rtl="0"/>
            <a:endParaRPr lang="en-US" sz="3200" dirty="0"/>
          </a:p>
          <a:p>
            <a:pPr algn="l" rtl="0"/>
            <a:r>
              <a:rPr lang="en-US" sz="3200" dirty="0"/>
              <a:t>“The brain</a:t>
            </a:r>
            <a:r>
              <a:rPr lang="en-US" dirty="0"/>
              <a:t>”: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659386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7117</TotalTime>
  <Words>825</Words>
  <Application>Microsoft Office PowerPoint</Application>
  <PresentationFormat>On-screen Show (4:3)</PresentationFormat>
  <Paragraphs>255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Тема Office</vt:lpstr>
      <vt:lpstr>Intro to Data Science</vt:lpstr>
      <vt:lpstr>Today’s lesson</vt:lpstr>
      <vt:lpstr>Learning (simple AI) - example</vt:lpstr>
      <vt:lpstr>Learning (simple AI) - example</vt:lpstr>
      <vt:lpstr>Analysis of the game</vt:lpstr>
      <vt:lpstr>Analysis of the game</vt:lpstr>
      <vt:lpstr>Analysis of the game</vt:lpstr>
      <vt:lpstr>Teaching computer to play</vt:lpstr>
      <vt:lpstr>Teaching computer to play</vt:lpstr>
      <vt:lpstr>Teaching computer to play - strategy</vt:lpstr>
      <vt:lpstr>Teaching computer to play - learning</vt:lpstr>
      <vt:lpstr>Simulation – Initial</vt:lpstr>
      <vt:lpstr>Simulation – Step 1</vt:lpstr>
      <vt:lpstr>Simulation – Step 2</vt:lpstr>
      <vt:lpstr>Simulation – Step 3</vt:lpstr>
      <vt:lpstr>Simulation – Step 4</vt:lpstr>
      <vt:lpstr>Simulation – Step 5</vt:lpstr>
      <vt:lpstr>Simulation – Step 6</vt:lpstr>
      <vt:lpstr>Simulation – Step 7</vt:lpstr>
      <vt:lpstr>Simulation – Step 8</vt:lpstr>
      <vt:lpstr>Simulation - lose</vt:lpstr>
      <vt:lpstr>Simulation – Step 6</vt:lpstr>
      <vt:lpstr>Simulation – Step 7</vt:lpstr>
      <vt:lpstr>Simulation - win</vt:lpstr>
      <vt:lpstr>After several games…</vt:lpstr>
      <vt:lpstr>Let’s code!</vt:lpstr>
      <vt:lpstr>Naïve Bayes classifier</vt:lpstr>
      <vt:lpstr>Naïve Bayes classifier - assumptions</vt:lpstr>
      <vt:lpstr>Example – Sentiment Analysis</vt:lpstr>
      <vt:lpstr>Sentiment Analysis</vt:lpstr>
      <vt:lpstr>Sentiment Analysis</vt:lpstr>
      <vt:lpstr>Sentiment Analysis</vt:lpstr>
      <vt:lpstr>Let’s code!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Data Management</dc:title>
  <dc:creator>SlavaNov</dc:creator>
  <cp:lastModifiedBy>user1</cp:lastModifiedBy>
  <cp:revision>135</cp:revision>
  <dcterms:created xsi:type="dcterms:W3CDTF">2015-01-28T08:22:05Z</dcterms:created>
  <dcterms:modified xsi:type="dcterms:W3CDTF">2018-06-13T06:34:50Z</dcterms:modified>
</cp:coreProperties>
</file>