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92" r:id="rId4"/>
    <p:sldId id="295" r:id="rId5"/>
    <p:sldId id="293" r:id="rId6"/>
    <p:sldId id="294" r:id="rId7"/>
    <p:sldId id="297" r:id="rId8"/>
    <p:sldId id="298" r:id="rId9"/>
    <p:sldId id="299" r:id="rId10"/>
    <p:sldId id="300" r:id="rId11"/>
    <p:sldId id="296" r:id="rId12"/>
    <p:sldId id="287" r:id="rId13"/>
    <p:sldId id="301" r:id="rId14"/>
    <p:sldId id="302" r:id="rId15"/>
    <p:sldId id="303" r:id="rId16"/>
    <p:sldId id="279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4C4D0-FBC8-46FC-94D7-8ECADBCCDC66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01686-7989-452A-8952-7603022AA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17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75479-3714-4BCB-81EB-112FBF203A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43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75479-3714-4BCB-81EB-112FBF203A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88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3882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914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68615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94238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044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8407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6192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0883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6460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33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912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ru-RU"/>
              <a:t>Образец заголовка</a:t>
            </a:r>
            <a:endParaRPr lang="he-IL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he-IL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3082-AD2A-4E34-91DF-132F933F6289}" type="datetimeFigureOut">
              <a:rPr lang="he-IL" smtClean="0"/>
              <a:pPr/>
              <a:t>ל'/סיון/תשע"ח</a:t>
            </a:fld>
            <a:endParaRPr lang="he-I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5AA1-47B5-4020-B0D9-A507710CF18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0210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Intro to Data Science</a:t>
            </a:r>
            <a:endParaRPr lang="he-IL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dirty="0"/>
              <a:t>Summary</a:t>
            </a:r>
          </a:p>
          <a:p>
            <a:pPr rtl="0"/>
            <a:endParaRPr lang="en-US" dirty="0"/>
          </a:p>
          <a:p>
            <a:pPr rtl="0"/>
            <a:r>
              <a:rPr lang="en-US" sz="2000" dirty="0"/>
              <a:t>Tel Aviv </a:t>
            </a:r>
            <a:r>
              <a:rPr lang="en-US" sz="2000"/>
              <a:t>University </a:t>
            </a:r>
            <a:r>
              <a:rPr lang="en-US" sz="2000" smtClean="0"/>
              <a:t>2017/2018</a:t>
            </a:r>
            <a:endParaRPr lang="en-US" sz="2000" dirty="0"/>
          </a:p>
          <a:p>
            <a:pPr rtl="0"/>
            <a:r>
              <a:rPr lang="en-US" sz="2000" dirty="0" err="1"/>
              <a:t>Slava</a:t>
            </a:r>
            <a:r>
              <a:rPr lang="en-US" sz="2000" dirty="0"/>
              <a:t> </a:t>
            </a:r>
            <a:r>
              <a:rPr lang="en-US" sz="2000" dirty="0" err="1"/>
              <a:t>Novgorodov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xmlns="" val="166301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78E48C-C2E0-40EB-A4E3-8F296DE4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3334A2F-D09A-47BD-947C-97C5E87A28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075" y="1886744"/>
            <a:ext cx="718185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545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640"/>
            <a:ext cx="8000510" cy="64807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Bayesian view in a (very small) nutshell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052736"/>
                <a:ext cx="9036496" cy="5212514"/>
              </a:xfrm>
            </p:spPr>
            <p:txBody>
              <a:bodyPr/>
              <a:lstStyle/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We see </a:t>
                </a:r>
                <a:r>
                  <a:rPr lang="en-US" b="1" dirty="0">
                    <a:sym typeface="Wingdings" panose="05000000000000000000" pitchFamily="2" charset="2"/>
                  </a:rPr>
                  <a:t>evidence</a:t>
                </a:r>
                <a:r>
                  <a:rPr lang="en-US" dirty="0">
                    <a:sym typeface="Wingdings" panose="05000000000000000000" pitchFamily="2" charset="2"/>
                  </a:rPr>
                  <a:t/>
                </a:r>
                <a:r>
                  <a:rPr lang="en-US" b="1" dirty="0">
                    <a:sym typeface="Wingdings" panose="05000000000000000000" pitchFamily="2" charset="2"/>
                  </a:rPr>
                  <a:t>X</a:t>
                </a:r>
                <a:r>
                  <a:rPr lang="en-US" dirty="0">
                    <a:sym typeface="Wingdings" panose="05000000000000000000" pitchFamily="2" charset="2"/>
                  </a:rPr>
                  <a:t>, such as the CPU tests results</a:t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We have </a:t>
                </a:r>
                <a:r>
                  <a:rPr lang="en-US" b="1" dirty="0">
                    <a:sym typeface="Wingdings" panose="05000000000000000000" pitchFamily="2" charset="2"/>
                  </a:rPr>
                  <a:t>Prior </a:t>
                </a:r>
                <a:r>
                  <a:rPr lang="en-US" dirty="0">
                    <a:sym typeface="Wingdings" panose="05000000000000000000" pitchFamily="2" charset="2"/>
                  </a:rPr>
                  <a:t>probabilities for having a bad CPU, e.g.:</a:t>
                </a:r>
              </a:p>
              <a:p>
                <a:pPr marL="457200" lvl="1" indent="0" algn="l" rtl="0">
                  <a:buNone/>
                </a:pPr>
                <a:r>
                  <a:rPr lang="en-US" i="1" dirty="0">
                    <a:sym typeface="Wingdings" panose="05000000000000000000" pitchFamily="2" charset="2"/>
                  </a:rPr>
                  <a:t>     P(C=good) = 0.99; P(C=bad) = 1-0.99 = 0.01</a:t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We obtain the </a:t>
                </a:r>
                <a:r>
                  <a:rPr lang="en-US" b="1" dirty="0">
                    <a:sym typeface="Wingdings" panose="05000000000000000000" pitchFamily="2" charset="2"/>
                  </a:rPr>
                  <a:t>Likelihood</a:t>
                </a:r>
                <a:r>
                  <a:rPr lang="en-US" dirty="0">
                    <a:sym typeface="Wingdings" panose="05000000000000000000" pitchFamily="2" charset="2"/>
                  </a:rPr>
                  <a:t>: Probability of evidence, given each class, e.g.: </a:t>
                </a:r>
                <a:r>
                  <a:rPr lang="en-US" i="1" dirty="0">
                    <a:sym typeface="Wingdings" panose="05000000000000000000" pitchFamily="2" charset="2"/>
                  </a:rPr>
                  <a:t>P( X | C= good) = 0.17</a:t>
                </a:r>
                <a:r>
                  <a:rPr lang="en-US" dirty="0">
                    <a:sym typeface="Wingdings" panose="05000000000000000000" pitchFamily="2" charset="2"/>
                  </a:rPr>
                  <a:t/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We compute </a:t>
                </a:r>
                <a:r>
                  <a:rPr lang="en-US" b="1" dirty="0">
                    <a:sym typeface="Wingdings" panose="05000000000000000000" pitchFamily="2" charset="2"/>
                  </a:rPr>
                  <a:t>Posterior </a:t>
                </a:r>
                <a:r>
                  <a:rPr lang="en-US" dirty="0">
                    <a:sym typeface="Wingdings" panose="05000000000000000000" pitchFamily="2" charset="2"/>
                  </a:rPr>
                  <a:t>probabilities: Probability of class, </a:t>
                </a:r>
                <a:r>
                  <a:rPr lang="en-US" u="sng" dirty="0">
                    <a:sym typeface="Wingdings" panose="05000000000000000000" pitchFamily="2" charset="2"/>
                  </a:rPr>
                  <a:t>after</a:t>
                </a:r>
                <a:r>
                  <a:rPr lang="en-US" b="1" dirty="0">
                    <a:sym typeface="Wingdings" panose="05000000000000000000" pitchFamily="2" charset="2"/>
                  </a:rPr>
                  <a:t/>
                </a:r>
                <a:r>
                  <a:rPr lang="en-US" dirty="0">
                    <a:sym typeface="Wingdings" panose="05000000000000000000" pitchFamily="2" charset="2"/>
                  </a:rPr>
                  <a:t>seeing the evidence, e.g.  </a:t>
                </a:r>
                <a:r>
                  <a:rPr lang="en-US" i="1" dirty="0">
                    <a:sym typeface="Wingdings" panose="05000000000000000000" pitchFamily="2" charset="2"/>
                  </a:rPr>
                  <a:t>P(C=good | X ) </a:t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Bayes rule:</a:t>
                </a:r>
              </a:p>
              <a:p>
                <a:pPr marL="457200" lvl="1" indent="0" algn="l" rtl="0">
                  <a:buNone/>
                </a:pPr>
                <a:r>
                  <a:rPr lang="en-US" sz="1200" dirty="0"/>
                  <a:t/>
                </a:r>
                <a:r>
                  <a:rPr lang="en-US" sz="1400" i="1" dirty="0"/>
                  <a:t>, 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𝑝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400" i="1">
                            <a:latin typeface="Cambria Math"/>
                          </a:rPr>
                          <m:t>𝑐</m:t>
                        </m:r>
                      </m:sub>
                      <m:sup/>
                      <m:e>
                        <m:r>
                          <a:rPr lang="en-US" sz="1400" i="1"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/>
                              </a:rPr>
                              <m:t>𝐶</m:t>
                            </m:r>
                          </m:e>
                        </m:d>
                        <m:r>
                          <a:rPr lang="en-US" sz="1400" i="1">
                            <a:latin typeface="Cambria Math"/>
                          </a:rPr>
                          <m:t> </m:t>
                        </m:r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e>
                            <m:r>
                              <a:rPr lang="en-US" sz="1400" i="1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d>
                      </m:e>
                    </m:nary>
                  </m:oMath>
                </a14:m>
                <a:endParaRPr lang="en-US" sz="1400" i="1" dirty="0"/>
              </a:p>
              <a:p>
                <a:pPr marL="457200" lvl="1" indent="0" algn="l" rtl="0">
                  <a:buNone/>
                </a:pPr>
                <a:r>
                  <a:rPr lang="en-US" sz="1400" dirty="0"/>
                  <a:t/>
                </a:r>
              </a:p>
              <a:p>
                <a:pPr marL="457200" lvl="1" indent="0" algn="l" rtl="0">
                  <a:buNone/>
                </a:pPr>
                <a:r>
                  <a:rPr lang="en-US" sz="1400" dirty="0"/>
                  <a:t/>
                </a:r>
              </a:p>
              <a:p>
                <a:pPr lvl="1" algn="l" rtl="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52736"/>
                <a:ext cx="9036496" cy="5212514"/>
              </a:xfrm>
              <a:blipFill>
                <a:blip r:embed="rId4"/>
                <a:stretch>
                  <a:fillRect t="-1170" r="-2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2377822" y="4424030"/>
            <a:ext cx="4480178" cy="1660285"/>
            <a:chOff x="2590800" y="2590800"/>
            <a:chExt cx="4191000" cy="1447800"/>
          </a:xfrm>
          <a:noFill/>
        </p:grpSpPr>
        <p:graphicFrame>
          <p:nvGraphicFramePr>
            <p:cNvPr id="16" name="Object 25"/>
            <p:cNvGraphicFramePr>
              <a:graphicFrameLocks noChangeAspect="1"/>
            </p:cNvGraphicFramePr>
            <p:nvPr>
              <p:extLst/>
            </p:nvPr>
          </p:nvGraphicFramePr>
          <p:xfrm>
            <a:off x="3510273" y="3047919"/>
            <a:ext cx="3032438" cy="599414"/>
          </p:xfrm>
          <a:graphic>
            <a:graphicData uri="http://schemas.openxmlformats.org/presentationml/2006/ole">
              <p:oleObj spid="_x0000_s1036" name="Equation" r:id="rId5" imgW="1587240" imgH="419040" progId="Equation.3">
                <p:embed/>
              </p:oleObj>
            </a:graphicData>
          </a:graphic>
        </p:graphicFrame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590800" y="2699965"/>
              <a:ext cx="1243584" cy="2718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tr-TR" sz="1600" i="1" dirty="0" err="1">
                  <a:solidFill>
                    <a:srgbClr val="0070C0"/>
                  </a:solidFill>
                  <a:latin typeface="+mj-lt"/>
                </a:rPr>
                <a:t>posterior</a:t>
              </a:r>
              <a:endParaRPr lang="tr-TR" sz="1600" i="1" dirty="0">
                <a:solidFill>
                  <a:srgbClr val="0070C0"/>
                </a:solidFill>
                <a:latin typeface="+mj-lt"/>
              </a:endParaRPr>
            </a:p>
          </p:txBody>
        </p:sp>
        <p:cxnSp>
          <p:nvCxnSpPr>
            <p:cNvPr id="18" name="AutoShape 7"/>
            <p:cNvCxnSpPr>
              <a:cxnSpLocks noChangeShapeType="1"/>
            </p:cNvCxnSpPr>
            <p:nvPr/>
          </p:nvCxnSpPr>
          <p:spPr bwMode="auto">
            <a:xfrm rot="16200000" flipH="1">
              <a:off x="3254123" y="3016263"/>
              <a:ext cx="206614" cy="314060"/>
            </a:xfrm>
            <a:prstGeom prst="curvedConnector2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5465064" y="2590800"/>
              <a:ext cx="1316736" cy="2718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tr-TR" sz="1600" i="1" dirty="0">
                  <a:solidFill>
                    <a:srgbClr val="0070C0"/>
                  </a:solidFill>
                  <a:latin typeface="+mj-lt"/>
                </a:rPr>
                <a:t>likelihood</a:t>
              </a: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4648200" y="2590800"/>
              <a:ext cx="731520" cy="2718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tr-TR" sz="1600" i="1" dirty="0" err="1">
                  <a:solidFill>
                    <a:srgbClr val="0070C0"/>
                  </a:solidFill>
                  <a:latin typeface="+mj-lt"/>
                </a:rPr>
                <a:t>prior</a:t>
              </a:r>
              <a:endParaRPr lang="tr-TR" sz="1600" i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5595017" y="3766765"/>
              <a:ext cx="1186783" cy="27183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tr-TR" sz="1600" i="1" dirty="0" err="1">
                  <a:solidFill>
                    <a:srgbClr val="0070C0"/>
                  </a:solidFill>
                  <a:latin typeface="+mj-lt"/>
                </a:rPr>
                <a:t>evidence</a:t>
              </a:r>
              <a:endParaRPr lang="tr-TR" sz="1600" i="1" dirty="0">
                <a:solidFill>
                  <a:srgbClr val="0070C0"/>
                </a:solidFill>
                <a:latin typeface="+mj-lt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 flipV="1">
              <a:off x="5788368" y="3661177"/>
              <a:ext cx="145279" cy="1817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5029200" y="2852160"/>
              <a:ext cx="145279" cy="181789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 flipH="1">
              <a:off x="6030856" y="2852160"/>
              <a:ext cx="97209" cy="18098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tr-TR">
                <a:solidFill>
                  <a:schemeClr val="tx2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1954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K-Means – Recall from Recitation 2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Used for clustering of unlabeled data</a:t>
            </a:r>
          </a:p>
          <a:p>
            <a:pPr lvl="1" algn="l" rtl="0"/>
            <a:r>
              <a:rPr lang="en-US" dirty="0"/>
              <a:t>Example: Image compression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27657"/>
            <a:ext cx="72961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357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EF319-454C-4BC5-8055-D1BC0D21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1C51D6-DC7B-4105-A43B-283FAF603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Recall the 11 matchsticks problem we discussed in class on Recitation #3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26E3E98-FF44-456C-A294-4098149176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696" y="2941194"/>
            <a:ext cx="6626696" cy="358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081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AA15F-316A-4112-9977-81AFAF8C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0BCB98-D33C-4697-AE66-E4C581E39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Map Reduce principles, Hadoop, HDF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SQL over Map Reduce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General questions solved with Map Reduce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Spark and differences from Hadoop</a:t>
            </a:r>
          </a:p>
        </p:txBody>
      </p:sp>
    </p:spTree>
    <p:extLst>
      <p:ext uri="{BB962C8B-B14F-4D97-AF65-F5344CB8AC3E}">
        <p14:creationId xmlns:p14="http://schemas.microsoft.com/office/powerpoint/2010/main" xmlns="" val="387911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AA15F-316A-4112-9977-81AFAF8C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0BCB98-D33C-4697-AE66-E4C581E39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Two equal-points parts: ML and </a:t>
            </a:r>
            <a:r>
              <a:rPr lang="en-US" dirty="0" err="1"/>
              <a:t>BigData</a:t>
            </a:r>
            <a:endParaRPr lang="en-US" dirty="0"/>
          </a:p>
          <a:p>
            <a:pPr algn="l" rtl="0"/>
            <a:r>
              <a:rPr lang="en-US" dirty="0"/>
              <a:t>ML: 8-10 closed/short open questions</a:t>
            </a:r>
          </a:p>
          <a:p>
            <a:pPr algn="l" rtl="0"/>
            <a:r>
              <a:rPr lang="en-US" dirty="0" err="1"/>
              <a:t>BigData</a:t>
            </a:r>
            <a:r>
              <a:rPr lang="en-US" dirty="0"/>
              <a:t>: 4-5 open questions </a:t>
            </a:r>
          </a:p>
          <a:p>
            <a:pPr algn="l" rtl="0"/>
            <a:r>
              <a:rPr lang="en-US" dirty="0"/>
              <a:t>Sample </a:t>
            </a:r>
            <a:r>
              <a:rPr lang="en-US"/>
              <a:t>questions: in </a:t>
            </a:r>
            <a:r>
              <a:rPr lang="en-US" dirty="0"/>
              <a:t>class…</a:t>
            </a:r>
          </a:p>
        </p:txBody>
      </p:sp>
    </p:spTree>
    <p:extLst>
      <p:ext uri="{BB962C8B-B14F-4D97-AF65-F5344CB8AC3E}">
        <p14:creationId xmlns:p14="http://schemas.microsoft.com/office/powerpoint/2010/main" xmlns="" val="882317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000" b="1" dirty="0"/>
              <a:t>Questions?</a:t>
            </a:r>
            <a:endParaRPr lang="en-US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00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Today’s lesson</a:t>
            </a:r>
            <a:endParaRPr lang="he-IL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/>
              <a:t>Introduction to Data Science:</a:t>
            </a:r>
          </a:p>
          <a:p>
            <a:pPr lvl="1" algn="l" rtl="0"/>
            <a:r>
              <a:rPr lang="en-US" sz="3200" dirty="0"/>
              <a:t>Recall of course topics</a:t>
            </a:r>
          </a:p>
          <a:p>
            <a:pPr lvl="1" algn="l" rtl="0"/>
            <a:r>
              <a:rPr lang="en-US" sz="3200" dirty="0"/>
              <a:t>Exam structure</a:t>
            </a:r>
          </a:p>
          <a:p>
            <a:pPr lvl="1" algn="l" rtl="0"/>
            <a:r>
              <a:rPr lang="en-US" sz="3200" dirty="0"/>
              <a:t>Sample questions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9799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/>
              <a:t>Course Topics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Machine Learning:</a:t>
            </a:r>
          </a:p>
          <a:p>
            <a:pPr lvl="1" algn="l" rtl="0"/>
            <a:r>
              <a:rPr lang="en-US" sz="2000" dirty="0"/>
              <a:t>Intro to ML</a:t>
            </a:r>
          </a:p>
          <a:p>
            <a:pPr lvl="1" algn="l" rtl="0"/>
            <a:r>
              <a:rPr lang="en-US" sz="2000" dirty="0"/>
              <a:t>Data understanding and preparation</a:t>
            </a:r>
          </a:p>
          <a:p>
            <a:pPr lvl="1" algn="l" rtl="0"/>
            <a:r>
              <a:rPr lang="en-US" sz="2000" dirty="0"/>
              <a:t>Feature selection, model evaluation</a:t>
            </a:r>
          </a:p>
          <a:p>
            <a:pPr lvl="1" algn="l" rtl="0"/>
            <a:r>
              <a:rPr lang="en-US" sz="2000" dirty="0"/>
              <a:t>Supervised/Unsupervised learning</a:t>
            </a:r>
          </a:p>
          <a:p>
            <a:pPr algn="l" rtl="0"/>
            <a:r>
              <a:rPr lang="en-US" sz="2400" dirty="0"/>
              <a:t>Big Data</a:t>
            </a:r>
          </a:p>
          <a:p>
            <a:pPr lvl="1" algn="l" rtl="0"/>
            <a:r>
              <a:rPr lang="en-US" sz="2000" dirty="0"/>
              <a:t>Intro to Big Data architectures</a:t>
            </a:r>
          </a:p>
          <a:p>
            <a:pPr lvl="1" algn="l" rtl="0"/>
            <a:r>
              <a:rPr lang="en-US" sz="2000" dirty="0"/>
              <a:t>MapReduce</a:t>
            </a:r>
          </a:p>
          <a:p>
            <a:pPr lvl="1" algn="l" rtl="0"/>
            <a:r>
              <a:rPr lang="en-US" sz="2000" dirty="0"/>
              <a:t>Basic SQL and SQL over MapReduce</a:t>
            </a:r>
          </a:p>
          <a:p>
            <a:pPr lvl="1" algn="l" rtl="0"/>
            <a:r>
              <a:rPr lang="en-US" sz="2000" dirty="0"/>
              <a:t>Hadoop, HDFS</a:t>
            </a:r>
          </a:p>
          <a:p>
            <a:pPr lvl="1" algn="l" rtl="0"/>
            <a:r>
              <a:rPr lang="en-US" sz="2000" dirty="0"/>
              <a:t>Spark</a:t>
            </a:r>
          </a:p>
        </p:txBody>
      </p:sp>
    </p:spTree>
    <p:extLst>
      <p:ext uri="{BB962C8B-B14F-4D97-AF65-F5344CB8AC3E}">
        <p14:creationId xmlns:p14="http://schemas.microsoft.com/office/powerpoint/2010/main" xmlns="" val="2253129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5493" y="152400"/>
            <a:ext cx="7619020" cy="648072"/>
          </a:xfrm>
        </p:spPr>
        <p:txBody>
          <a:bodyPr>
            <a:normAutofit fontScale="90000"/>
          </a:bodyPr>
          <a:lstStyle/>
          <a:p>
            <a:r>
              <a:rPr lang="en-US" dirty="0"/>
              <a:t>Where we are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4877"/>
            <a:ext cx="8856984" cy="4896544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73781" y="1501175"/>
            <a:ext cx="4545105" cy="3679671"/>
            <a:chOff x="1790832" y="1066800"/>
            <a:chExt cx="6461180" cy="5230906"/>
          </a:xfrm>
        </p:grpSpPr>
        <p:sp>
          <p:nvSpPr>
            <p:cNvPr id="7" name="Rectangle 6"/>
            <p:cNvSpPr/>
            <p:nvPr/>
          </p:nvSpPr>
          <p:spPr bwMode="auto">
            <a:xfrm>
              <a:off x="2971800" y="1066800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dirty="0">
                  <a:latin typeface="Neo Sans Intel" pitchFamily="34" charset="0"/>
                  <a:cs typeface="Arial" pitchFamily="34" charset="0"/>
                </a:rPr>
                <a:t>Business</a:t>
              </a:r>
            </a:p>
            <a:p>
              <a:pPr algn="ctr" eaLnBrk="0" hangingPunct="0"/>
              <a:r>
                <a:rPr lang="en-US" sz="1400" dirty="0">
                  <a:latin typeface="Neo Sans Intel" pitchFamily="34" charset="0"/>
                  <a:cs typeface="Arial" pitchFamily="34" charset="0"/>
                </a:rPr>
                <a:t>Understanding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62600" y="1066800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400" dirty="0">
                  <a:latin typeface="Neo Sans Intel" pitchFamily="34" charset="0"/>
                  <a:cs typeface="Arial" pitchFamily="34" charset="0"/>
                </a:rPr>
                <a:t>Data</a:t>
              </a:r>
            </a:p>
            <a:p>
              <a:pPr algn="ctr" eaLnBrk="0" hangingPunct="0"/>
              <a:r>
                <a:rPr lang="en-US" sz="1400" dirty="0">
                  <a:latin typeface="Neo Sans Intel" pitchFamily="34" charset="0"/>
                  <a:cs typeface="Arial" pitchFamily="34" charset="0"/>
                </a:rPr>
                <a:t>Understanding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23212" y="2590800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Data</a:t>
              </a:r>
            </a:p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Preparation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400800" y="4132729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Modeling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076699" y="5383306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Evaluation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790832" y="3504646"/>
              <a:ext cx="1828800" cy="91440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Neo Sans Intel" pitchFamily="34" charset="0"/>
                  <a:cs typeface="Arial" pitchFamily="34" charset="0"/>
                </a:rPr>
                <a:t>Deployment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>
              <a:off x="4800600" y="1295400"/>
              <a:ext cx="762000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H="1">
              <a:off x="4800600" y="1577788"/>
              <a:ext cx="762000" cy="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5" name="Arc 14"/>
            <p:cNvSpPr/>
            <p:nvPr/>
          </p:nvSpPr>
          <p:spPr bwMode="auto">
            <a:xfrm>
              <a:off x="5715000" y="1981200"/>
              <a:ext cx="1600200" cy="1209756"/>
            </a:xfrm>
            <a:prstGeom prst="arc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  <a:cs typeface="Arial" pitchFamily="34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 bwMode="auto">
            <a:xfrm>
              <a:off x="7620000" y="3522650"/>
              <a:ext cx="0" cy="609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7185212" y="3509203"/>
              <a:ext cx="0" cy="609600"/>
            </a:xfrm>
            <a:prstGeom prst="straightConnector1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8" name="Arc 17"/>
            <p:cNvSpPr/>
            <p:nvPr/>
          </p:nvSpPr>
          <p:spPr bwMode="auto">
            <a:xfrm rot="5400000">
              <a:off x="5009508" y="3695221"/>
              <a:ext cx="1854736" cy="2729753"/>
            </a:xfrm>
            <a:prstGeom prst="arc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19" name="Arc 18"/>
            <p:cNvSpPr/>
            <p:nvPr/>
          </p:nvSpPr>
          <p:spPr bwMode="auto">
            <a:xfrm>
              <a:off x="3464859" y="1828800"/>
              <a:ext cx="2783541" cy="3810000"/>
            </a:xfrm>
            <a:prstGeom prst="arc">
              <a:avLst>
                <a:gd name="adj1" fmla="val 16200000"/>
                <a:gd name="adj2" fmla="val 3959161"/>
              </a:avLst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0" name="Arc 19"/>
            <p:cNvSpPr/>
            <p:nvPr/>
          </p:nvSpPr>
          <p:spPr bwMode="auto">
            <a:xfrm rot="10800000">
              <a:off x="2693890" y="2937759"/>
              <a:ext cx="2667002" cy="3031827"/>
            </a:xfrm>
            <a:prstGeom prst="arc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Neo Sans Intel" pitchFamily="34" charset="0"/>
                <a:cs typeface="Arial" pitchFamily="34" charset="0"/>
              </a:endParaRPr>
            </a:p>
          </p:txBody>
        </p:sp>
        <p:sp>
          <p:nvSpPr>
            <p:cNvPr id="21" name="Flowchart: Magnetic Disk 20"/>
            <p:cNvSpPr/>
            <p:nvPr/>
          </p:nvSpPr>
          <p:spPr bwMode="auto">
            <a:xfrm>
              <a:off x="4249267" y="2883225"/>
              <a:ext cx="1465732" cy="1570446"/>
            </a:xfrm>
            <a:prstGeom prst="flowChartMagneticDisk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400" dirty="0">
                  <a:latin typeface="Neo Sans Intel" pitchFamily="34" charset="0"/>
                  <a:cs typeface="Arial" pitchFamily="34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67778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6772275" cy="1743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missing data: removing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97162"/>
            <a:ext cx="8126288" cy="2979838"/>
          </a:xfrm>
        </p:spPr>
        <p:txBody>
          <a:bodyPr/>
          <a:lstStyle/>
          <a:p>
            <a:pPr algn="l" rtl="0"/>
            <a:r>
              <a:rPr lang="en-US" sz="2800" dirty="0">
                <a:solidFill>
                  <a:srgbClr val="00B050"/>
                </a:solidFill>
              </a:rPr>
              <a:t>Ignore the feature</a:t>
            </a:r>
          </a:p>
          <a:p>
            <a:pPr lvl="1" algn="l" rtl="0"/>
            <a:r>
              <a:rPr lang="en-US" sz="2000" dirty="0"/>
              <a:t>Pro: Simple, typically </a:t>
            </a:r>
            <a:r>
              <a:rPr lang="en-US" sz="2000" b="1" dirty="0"/>
              <a:t>not biased</a:t>
            </a:r>
          </a:p>
          <a:p>
            <a:pPr lvl="1" algn="l" rtl="0"/>
            <a:r>
              <a:rPr lang="en-US" sz="2000" dirty="0"/>
              <a:t>Con: May be a very useful feature</a:t>
            </a:r>
          </a:p>
          <a:p>
            <a:pPr algn="l" rtl="0"/>
            <a:r>
              <a:rPr lang="en-US" sz="2800" dirty="0">
                <a:solidFill>
                  <a:srgbClr val="FF0000"/>
                </a:solidFill>
              </a:rPr>
              <a:t>Ignore the sample</a:t>
            </a:r>
          </a:p>
          <a:p>
            <a:pPr lvl="1" algn="l" rtl="0"/>
            <a:r>
              <a:rPr lang="en-US" sz="2000" dirty="0"/>
              <a:t>Pro: Simple, all features are kept</a:t>
            </a:r>
          </a:p>
          <a:p>
            <a:pPr lvl="1" algn="l" rtl="0"/>
            <a:r>
              <a:rPr lang="en-US" sz="2000" dirty="0"/>
              <a:t>Con: Removed samples may be biased</a:t>
            </a:r>
          </a:p>
          <a:p>
            <a:pPr lvl="1" algn="l" rtl="0"/>
            <a:r>
              <a:rPr lang="en-US" sz="2000" dirty="0"/>
              <a:t>Con: Data may become small</a:t>
            </a:r>
          </a:p>
        </p:txBody>
      </p:sp>
      <p:sp>
        <p:nvSpPr>
          <p:cNvPr id="5" name="Oval 4"/>
          <p:cNvSpPr/>
          <p:nvPr/>
        </p:nvSpPr>
        <p:spPr>
          <a:xfrm>
            <a:off x="4257675" y="2003943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72075" y="1419470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72075" y="2701897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38875" y="1706514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16533" y="1520797"/>
            <a:ext cx="670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6533" y="1807841"/>
            <a:ext cx="670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6533" y="2094885"/>
            <a:ext cx="670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6533" y="2816197"/>
            <a:ext cx="6705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400675" y="1295400"/>
            <a:ext cx="0" cy="198120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2400" y="6478841"/>
            <a:ext cx="1821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Intel – Advanced Analytics</a:t>
            </a:r>
          </a:p>
        </p:txBody>
      </p:sp>
    </p:spTree>
    <p:extLst>
      <p:ext uri="{BB962C8B-B14F-4D97-AF65-F5344CB8AC3E}">
        <p14:creationId xmlns:p14="http://schemas.microsoft.com/office/powerpoint/2010/main" xmlns="" val="900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4896544"/>
          </a:xfrm>
        </p:spPr>
        <p:txBody>
          <a:bodyPr/>
          <a:lstStyle/>
          <a:p>
            <a:pPr algn="l" rtl="0"/>
            <a:r>
              <a:rPr lang="en-US" dirty="0"/>
              <a:t>Estimate the missing values</a:t>
            </a:r>
          </a:p>
          <a:p>
            <a:pPr algn="l" rtl="0"/>
            <a:r>
              <a:rPr lang="en-US" dirty="0"/>
              <a:t>Simple data imputation: Mean, median, mode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858" y="2448211"/>
            <a:ext cx="67722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44196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Mean (Reliability): (5+5+2+1+3+3+1+3+3)/9 = </a:t>
            </a:r>
            <a:r>
              <a:rPr lang="en-US" b="1" u="sng" dirty="0">
                <a:solidFill>
                  <a:srgbClr val="FF0000"/>
                </a:solidFill>
              </a:rPr>
              <a:t>2.88</a:t>
            </a:r>
          </a:p>
          <a:p>
            <a:pPr algn="l" rtl="0"/>
            <a:r>
              <a:rPr lang="en-US" dirty="0"/>
              <a:t>Median (Reliability): 1 1 2 3 </a:t>
            </a:r>
            <a:r>
              <a:rPr lang="en-US" b="1" u="sng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3 3 5 5 </a:t>
            </a:r>
          </a:p>
          <a:p>
            <a:pPr algn="l" rtl="0"/>
            <a:r>
              <a:rPr lang="en-US" dirty="0"/>
              <a:t>Mode (Country): </a:t>
            </a:r>
            <a:r>
              <a:rPr lang="en-US" b="1" u="sng" dirty="0">
                <a:solidFill>
                  <a:srgbClr val="FF0000"/>
                </a:solidFill>
              </a:rPr>
              <a:t>USA = 6</a:t>
            </a:r>
            <a:r>
              <a:rPr lang="en-US" dirty="0"/>
              <a:t>, Japan = 3, Korea = 1.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6478841"/>
            <a:ext cx="1821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Intel – Advanced Analytics</a:t>
            </a:r>
          </a:p>
        </p:txBody>
      </p:sp>
    </p:spTree>
    <p:extLst>
      <p:ext uri="{BB962C8B-B14F-4D97-AF65-F5344CB8AC3E}">
        <p14:creationId xmlns:p14="http://schemas.microsoft.com/office/powerpoint/2010/main" xmlns="" val="286753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4569E-4491-4D7B-B522-5E42E3AE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we touched in-depth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EF866F-8F3F-452F-9E2F-85BF207DA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K-Means</a:t>
            </a:r>
          </a:p>
          <a:p>
            <a:pPr algn="l" rtl="0"/>
            <a:r>
              <a:rPr lang="en-US" dirty="0" err="1"/>
              <a:t>kNN</a:t>
            </a:r>
            <a:endParaRPr lang="en-US" dirty="0"/>
          </a:p>
          <a:p>
            <a:pPr algn="l" rtl="0"/>
            <a:r>
              <a:rPr lang="en-US" dirty="0"/>
              <a:t>Naïve – Bayes</a:t>
            </a:r>
          </a:p>
          <a:p>
            <a:pPr algn="l" rtl="0"/>
            <a:r>
              <a:rPr lang="en-US" dirty="0"/>
              <a:t>Decision Trees</a:t>
            </a:r>
          </a:p>
          <a:p>
            <a:pPr algn="l" rtl="0"/>
            <a:r>
              <a:rPr lang="en-US" dirty="0"/>
              <a:t>Regressions</a:t>
            </a:r>
          </a:p>
          <a:p>
            <a:pPr algn="l" rtl="0"/>
            <a:r>
              <a:rPr lang="en-US" dirty="0"/>
              <a:t>SVM</a:t>
            </a:r>
          </a:p>
        </p:txBody>
      </p:sp>
    </p:spTree>
    <p:extLst>
      <p:ext uri="{BB962C8B-B14F-4D97-AF65-F5344CB8AC3E}">
        <p14:creationId xmlns:p14="http://schemas.microsoft.com/office/powerpoint/2010/main" xmlns="" val="2084911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78E48C-C2E0-40EB-A4E3-8F296DE4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C4E0115-B9FF-4B44-94C9-3D527495BB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1700808"/>
            <a:ext cx="5710188" cy="43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036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78E48C-C2E0-40EB-A4E3-8F296DE4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6EDEB437-5600-4339-BBEE-C516D124B7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839119"/>
            <a:ext cx="731520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18218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</TotalTime>
  <Words>303</Words>
  <Application>Microsoft Office PowerPoint</Application>
  <PresentationFormat>On-screen Show (4:3)</PresentationFormat>
  <Paragraphs>86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Тема Office</vt:lpstr>
      <vt:lpstr>Equation</vt:lpstr>
      <vt:lpstr>Intro to Data Science</vt:lpstr>
      <vt:lpstr>Today’s lesson</vt:lpstr>
      <vt:lpstr>Course Topics</vt:lpstr>
      <vt:lpstr>Where we are</vt:lpstr>
      <vt:lpstr>Handling missing data: removing it</vt:lpstr>
      <vt:lpstr>Data imputation</vt:lpstr>
      <vt:lpstr>Algorithms we touched in-depth</vt:lpstr>
      <vt:lpstr>Decision Trees</vt:lpstr>
      <vt:lpstr>Decision Trees</vt:lpstr>
      <vt:lpstr>Decision Trees</vt:lpstr>
      <vt:lpstr>Bayesian view in a (very small) nutshell</vt:lpstr>
      <vt:lpstr>K-Means – Recall from Recitation 2</vt:lpstr>
      <vt:lpstr>Learning systems</vt:lpstr>
      <vt:lpstr>Big Data</vt:lpstr>
      <vt:lpstr>Exam Structure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Data Management</dc:title>
  <dc:creator>SlavaNov</dc:creator>
  <cp:lastModifiedBy>user1</cp:lastModifiedBy>
  <cp:revision>279</cp:revision>
  <dcterms:created xsi:type="dcterms:W3CDTF">2015-01-28T08:22:05Z</dcterms:created>
  <dcterms:modified xsi:type="dcterms:W3CDTF">2018-06-13T06:35:17Z</dcterms:modified>
</cp:coreProperties>
</file>