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74" r:id="rId5"/>
    <p:sldId id="281" r:id="rId6"/>
    <p:sldId id="280" r:id="rId7"/>
    <p:sldId id="282" r:id="rId8"/>
    <p:sldId id="279" r:id="rId9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84" d="100"/>
          <a:sy n="84" d="100"/>
        </p:scale>
        <p:origin x="-139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he-IL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he-IL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3082-AD2A-4E34-91DF-132F933F6289}" type="datetimeFigureOut">
              <a:rPr lang="he-IL" smtClean="0"/>
              <a:pPr/>
              <a:t>ל'/סיון/תשע"ח</a:t>
            </a:fld>
            <a:endParaRPr lang="he-IL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E5AA1-47B5-4020-B0D9-A507710CF18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138825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he-IL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he-IL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3082-AD2A-4E34-91DF-132F933F6289}" type="datetimeFigureOut">
              <a:rPr lang="he-IL" smtClean="0"/>
              <a:pPr/>
              <a:t>ל'/סיון/תשע"ח</a:t>
            </a:fld>
            <a:endParaRPr lang="he-IL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E5AA1-47B5-4020-B0D9-A507710CF18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591413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he-IL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he-IL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3082-AD2A-4E34-91DF-132F933F6289}" type="datetimeFigureOut">
              <a:rPr lang="he-IL" smtClean="0"/>
              <a:pPr/>
              <a:t>ל'/סיון/תשע"ח</a:t>
            </a:fld>
            <a:endParaRPr lang="he-IL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E5AA1-47B5-4020-B0D9-A507710CF18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686159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he-IL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he-IL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3082-AD2A-4E34-91DF-132F933F6289}" type="datetimeFigureOut">
              <a:rPr lang="he-IL" smtClean="0"/>
              <a:pPr/>
              <a:t>ל'/סיון/תשע"ח</a:t>
            </a:fld>
            <a:endParaRPr lang="he-IL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E5AA1-47B5-4020-B0D9-A507710CF18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942383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he-IL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3082-AD2A-4E34-91DF-132F933F6289}" type="datetimeFigureOut">
              <a:rPr lang="he-IL" smtClean="0"/>
              <a:pPr/>
              <a:t>ל'/סיון/תשע"ח</a:t>
            </a:fld>
            <a:endParaRPr lang="he-IL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E5AA1-47B5-4020-B0D9-A507710CF18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860440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he-IL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he-IL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he-IL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3082-AD2A-4E34-91DF-132F933F6289}" type="datetimeFigureOut">
              <a:rPr lang="he-IL" smtClean="0"/>
              <a:pPr/>
              <a:t>ל'/סיון/תשע"ח</a:t>
            </a:fld>
            <a:endParaRPr lang="he-IL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E5AA1-47B5-4020-B0D9-A507710CF18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284073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he-IL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he-IL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he-IL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3082-AD2A-4E34-91DF-132F933F6289}" type="datetimeFigureOut">
              <a:rPr lang="he-IL" smtClean="0"/>
              <a:pPr/>
              <a:t>ל'/סיון/תשע"ח</a:t>
            </a:fld>
            <a:endParaRPr lang="he-IL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E5AA1-47B5-4020-B0D9-A507710CF18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961923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he-IL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3082-AD2A-4E34-91DF-132F933F6289}" type="datetimeFigureOut">
              <a:rPr lang="he-IL" smtClean="0"/>
              <a:pPr/>
              <a:t>ל'/סיון/תשע"ח</a:t>
            </a:fld>
            <a:endParaRPr lang="he-IL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E5AA1-47B5-4020-B0D9-A507710CF18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108831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3082-AD2A-4E34-91DF-132F933F6289}" type="datetimeFigureOut">
              <a:rPr lang="he-IL" smtClean="0"/>
              <a:pPr/>
              <a:t>ל'/סיון/תשע"ח</a:t>
            </a:fld>
            <a:endParaRPr lang="he-IL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E5AA1-47B5-4020-B0D9-A507710CF18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764609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ru-RU"/>
              <a:t>Образец заголовка</a:t>
            </a:r>
            <a:endParaRPr lang="he-IL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he-IL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3082-AD2A-4E34-91DF-132F933F6289}" type="datetimeFigureOut">
              <a:rPr lang="he-IL" smtClean="0"/>
              <a:pPr/>
              <a:t>ל'/סיון/תשע"ח</a:t>
            </a:fld>
            <a:endParaRPr lang="he-IL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E5AA1-47B5-4020-B0D9-A507710CF18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43377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ru-RU"/>
              <a:t>Образец заголовка</a:t>
            </a:r>
            <a:endParaRPr lang="he-IL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3082-AD2A-4E34-91DF-132F933F6289}" type="datetimeFigureOut">
              <a:rPr lang="he-IL" smtClean="0"/>
              <a:pPr/>
              <a:t>ל'/סיון/תשע"ח</a:t>
            </a:fld>
            <a:endParaRPr lang="he-IL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E5AA1-47B5-4020-B0D9-A507710CF18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991238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ru-RU"/>
              <a:t>Образец заголовка</a:t>
            </a:r>
            <a:endParaRPr lang="he-IL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he-IL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63082-AD2A-4E34-91DF-132F933F6289}" type="datetimeFigureOut">
              <a:rPr lang="he-IL" smtClean="0"/>
              <a:pPr/>
              <a:t>ל'/סיון/תשע"ח</a:t>
            </a:fld>
            <a:endParaRPr lang="he-IL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E5AA1-47B5-4020-B0D9-A507710CF18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302105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slavanov.com/teaching/ds1718b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umpy.org/" TargetMode="External"/><Relationship Id="rId2" Type="http://schemas.openxmlformats.org/officeDocument/2006/relationships/hyperlink" Target="http://pandas.pydata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naconda.org/" TargetMode="External"/><Relationship Id="rId5" Type="http://schemas.openxmlformats.org/officeDocument/2006/relationships/hyperlink" Target="http://matplotlib.org/" TargetMode="External"/><Relationship Id="rId4" Type="http://schemas.openxmlformats.org/officeDocument/2006/relationships/hyperlink" Target="http://scikit-learn.org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0"/>
            <a:r>
              <a:rPr lang="en-US" dirty="0"/>
              <a:t>Intro to Data Science</a:t>
            </a:r>
            <a:endParaRPr lang="he-IL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rtl="0"/>
            <a:r>
              <a:rPr lang="en-US" dirty="0"/>
              <a:t>Recitation #1</a:t>
            </a:r>
          </a:p>
          <a:p>
            <a:pPr rtl="0"/>
            <a:endParaRPr lang="en-US" dirty="0"/>
          </a:p>
          <a:p>
            <a:pPr rtl="0"/>
            <a:r>
              <a:rPr lang="en-US" sz="2000" dirty="0"/>
              <a:t>Tel Aviv University 201</a:t>
            </a:r>
            <a:r>
              <a:rPr lang="he-IL" sz="2000" dirty="0"/>
              <a:t>7</a:t>
            </a:r>
            <a:r>
              <a:rPr lang="en-US" sz="2000" dirty="0"/>
              <a:t>/201</a:t>
            </a:r>
            <a:r>
              <a:rPr lang="he-IL" sz="2000" dirty="0"/>
              <a:t>8</a:t>
            </a:r>
            <a:endParaRPr lang="en-US" sz="2000" dirty="0"/>
          </a:p>
          <a:p>
            <a:pPr rtl="0"/>
            <a:r>
              <a:rPr lang="en-US" sz="2000" dirty="0" err="1"/>
              <a:t>Slava</a:t>
            </a:r>
            <a:r>
              <a:rPr lang="en-US" sz="2000" dirty="0"/>
              <a:t> </a:t>
            </a:r>
            <a:r>
              <a:rPr lang="en-US" sz="2000" dirty="0" err="1"/>
              <a:t>Novgorodov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xmlns="" val="1663016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Administrative</a:t>
            </a:r>
            <a:endParaRPr lang="he-IL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/>
              <a:t>Office Hours: Tuesdays (schedule in advance)</a:t>
            </a:r>
          </a:p>
          <a:p>
            <a:pPr algn="l" rtl="0"/>
            <a:r>
              <a:rPr lang="en-US" dirty="0"/>
              <a:t>Course website: </a:t>
            </a:r>
            <a:r>
              <a:rPr lang="en-US" dirty="0">
                <a:hlinkClick r:id="rId2"/>
              </a:rPr>
              <a:t>http://slavanov.com/teaching/ds1718b/</a:t>
            </a:r>
            <a:endParaRPr lang="en-US" dirty="0"/>
          </a:p>
          <a:p>
            <a:pPr algn="l" rtl="0"/>
            <a:r>
              <a:rPr lang="en-US" dirty="0" err="1"/>
              <a:t>Homeworks</a:t>
            </a:r>
            <a:r>
              <a:rPr lang="en-US" dirty="0"/>
              <a:t>: 3 (see schedule on course site) </a:t>
            </a:r>
          </a:p>
          <a:p>
            <a:pPr algn="l" rtl="0"/>
            <a:r>
              <a:rPr lang="en-US" dirty="0"/>
              <a:t>Mostly programming tasks (Python 3)</a:t>
            </a:r>
          </a:p>
          <a:p>
            <a:pPr algn="l" rtl="0"/>
            <a:r>
              <a:rPr lang="en-US" dirty="0"/>
              <a:t>Submission in pairs (Moodle)</a:t>
            </a:r>
          </a:p>
          <a:p>
            <a:pPr algn="l" rtl="0"/>
            <a:r>
              <a:rPr lang="en-US" dirty="0"/>
              <a:t>Final grade: 70% exam, 30% exercises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759250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Today’s lesson</a:t>
            </a:r>
            <a:endParaRPr lang="he-IL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4000" dirty="0"/>
              <a:t>Introduction to Data Science:</a:t>
            </a:r>
          </a:p>
          <a:p>
            <a:pPr algn="l" rtl="0"/>
            <a:endParaRPr lang="en-US" sz="4000" dirty="0"/>
          </a:p>
          <a:p>
            <a:pPr lvl="1" algn="l" rtl="0"/>
            <a:r>
              <a:rPr lang="en-US" sz="3600" dirty="0"/>
              <a:t> Hands-on Data Science with Python</a:t>
            </a:r>
          </a:p>
          <a:p>
            <a:pPr lvl="2" algn="l" rtl="0"/>
            <a:r>
              <a:rPr lang="en-US" sz="3200" dirty="0"/>
              <a:t> Data Understanding</a:t>
            </a:r>
          </a:p>
          <a:p>
            <a:pPr lvl="2" algn="l" rtl="0"/>
            <a:r>
              <a:rPr lang="en-US" sz="3200" dirty="0"/>
              <a:t> Querying data</a:t>
            </a:r>
          </a:p>
          <a:p>
            <a:pPr lvl="2" algn="l" rtl="0"/>
            <a:r>
              <a:rPr lang="en-US" sz="3200" dirty="0"/>
              <a:t> Dealing with missing data</a:t>
            </a:r>
          </a:p>
          <a:p>
            <a:pPr lvl="2" algn="l" rtl="0"/>
            <a:r>
              <a:rPr lang="en-US" sz="3200" dirty="0"/>
              <a:t> Visualization of data</a:t>
            </a:r>
          </a:p>
        </p:txBody>
      </p:sp>
    </p:spTree>
    <p:extLst>
      <p:ext uri="{BB962C8B-B14F-4D97-AF65-F5344CB8AC3E}">
        <p14:creationId xmlns:p14="http://schemas.microsoft.com/office/powerpoint/2010/main" xmlns="" val="3197995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Data Science   with 			</a:t>
            </a:r>
            <a:endParaRPr lang="he-IL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1580098"/>
            <a:ext cx="7416824" cy="48320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 algn="l" rtl="0">
              <a:buFont typeface="Arial" pitchFamily="34" charset="0"/>
              <a:buChar char="•"/>
            </a:pPr>
            <a:r>
              <a:rPr lang="en-US" sz="2800" dirty="0"/>
              <a:t>Python version: 3</a:t>
            </a:r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US" sz="2800" dirty="0"/>
              <a:t>Libraries:</a:t>
            </a:r>
          </a:p>
          <a:p>
            <a:pPr marL="914400" lvl="1" indent="-457200" algn="l" rtl="0">
              <a:buFont typeface="Arial" pitchFamily="34" charset="0"/>
              <a:buChar char="•"/>
            </a:pPr>
            <a:r>
              <a:rPr lang="en-US" sz="2800" dirty="0"/>
              <a:t>Pandas</a:t>
            </a:r>
          </a:p>
          <a:p>
            <a:pPr marL="914400" lvl="1" indent="-457200" algn="l" rtl="0">
              <a:buFont typeface="Arial" pitchFamily="34" charset="0"/>
              <a:buChar char="•"/>
            </a:pPr>
            <a:r>
              <a:rPr lang="en-US" sz="2800" dirty="0" err="1"/>
              <a:t>NumPy</a:t>
            </a:r>
            <a:endParaRPr lang="en-US" sz="2800" dirty="0"/>
          </a:p>
          <a:p>
            <a:pPr marL="914400" lvl="1" indent="-457200" algn="l" rtl="0">
              <a:buFont typeface="Arial" pitchFamily="34" charset="0"/>
              <a:buChar char="•"/>
            </a:pPr>
            <a:r>
              <a:rPr lang="en-US" sz="2800" dirty="0" err="1"/>
              <a:t>scikit</a:t>
            </a:r>
            <a:r>
              <a:rPr lang="en-US" sz="2800" dirty="0"/>
              <a:t>-learn</a:t>
            </a:r>
          </a:p>
          <a:p>
            <a:pPr marL="914400" lvl="1" indent="-457200" algn="l" rtl="0">
              <a:buFont typeface="Arial" pitchFamily="34" charset="0"/>
              <a:buChar char="•"/>
            </a:pPr>
            <a:r>
              <a:rPr lang="en-US" sz="2800" dirty="0" err="1"/>
              <a:t>matplotlib</a:t>
            </a:r>
            <a:endParaRPr lang="en-US" sz="2800" dirty="0"/>
          </a:p>
          <a:p>
            <a:pPr marL="914400" lvl="1" indent="-457200" algn="l" rtl="0">
              <a:buFont typeface="Arial" pitchFamily="34" charset="0"/>
              <a:buChar char="•"/>
            </a:pPr>
            <a:r>
              <a:rPr lang="en-US" sz="2800" dirty="0"/>
              <a:t>…</a:t>
            </a:r>
          </a:p>
          <a:p>
            <a:pPr marL="457200" indent="-457200" algn="l" rtl="0">
              <a:buFont typeface="Arial" pitchFamily="34" charset="0"/>
              <a:buChar char="•"/>
            </a:pPr>
            <a:endParaRPr lang="en-US" sz="2800" dirty="0"/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US" sz="2800" dirty="0"/>
              <a:t>Both working in </a:t>
            </a:r>
            <a:r>
              <a:rPr lang="en-US" sz="2800" dirty="0" err="1"/>
              <a:t>jupyter</a:t>
            </a:r>
            <a:r>
              <a:rPr lang="en-US" sz="2800" dirty="0"/>
              <a:t> or in IDE are fine!</a:t>
            </a:r>
          </a:p>
          <a:p>
            <a:pPr marL="457200" indent="-457200" algn="l" rtl="0">
              <a:buFont typeface="Arial" pitchFamily="34" charset="0"/>
              <a:buChar char="•"/>
            </a:pPr>
            <a:endParaRPr lang="en-US" sz="2800" dirty="0"/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US" sz="2800" dirty="0"/>
              <a:t>Anaconda package is recommended!</a:t>
            </a:r>
            <a:endParaRPr lang="he-IL" sz="2800" dirty="0"/>
          </a:p>
        </p:txBody>
      </p:sp>
      <p:pic>
        <p:nvPicPr>
          <p:cNvPr id="1028" name="Picture 4" descr="https://www.python.org/static/community_logos/python-logo-master-v3-T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97308"/>
            <a:ext cx="3168352" cy="1070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scipy-lectures.org/_images/scikit-learn-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68913" y="2883502"/>
            <a:ext cx="2335535" cy="833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47368" y="5599657"/>
            <a:ext cx="1901096" cy="997695"/>
          </a:xfrm>
          <a:prstGeom prst="rect">
            <a:avLst/>
          </a:prstGeom>
        </p:spPr>
      </p:pic>
      <p:pic>
        <p:nvPicPr>
          <p:cNvPr id="1034" name="Picture 10" descr="https://qph.ec.quoracdn.net/main-thumb-t-7371-200-qsoyDNWlEgknuzGiCxJ43SKOcx3NSZOk.jpe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96134" y="2405975"/>
            <a:ext cx="1353269" cy="1353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Картинки по запросу pandas pytho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00015" y="2115160"/>
            <a:ext cx="3448449" cy="718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47502" y="3829646"/>
            <a:ext cx="2105025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90909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Recitation structure</a:t>
            </a:r>
            <a:endParaRPr lang="he-IL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600" dirty="0"/>
              <a:t>Usage of relevant part of the library – demonstration using simple examples</a:t>
            </a:r>
          </a:p>
          <a:p>
            <a:pPr algn="l" rtl="0"/>
            <a:endParaRPr lang="en-US" sz="3600" dirty="0"/>
          </a:p>
          <a:p>
            <a:pPr algn="l" rtl="0"/>
            <a:r>
              <a:rPr lang="en-US" sz="3600" dirty="0"/>
              <a:t>Hands-on solution of real-world problems</a:t>
            </a:r>
          </a:p>
        </p:txBody>
      </p:sp>
    </p:spTree>
    <p:extLst>
      <p:ext uri="{BB962C8B-B14F-4D97-AF65-F5344CB8AC3E}">
        <p14:creationId xmlns:p14="http://schemas.microsoft.com/office/powerpoint/2010/main" xmlns="" val="52900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17848"/>
            <a:ext cx="8229600" cy="1143000"/>
          </a:xfrm>
        </p:spPr>
        <p:txBody>
          <a:bodyPr/>
          <a:lstStyle/>
          <a:p>
            <a:pPr rtl="0"/>
            <a:r>
              <a:rPr lang="en-US" dirty="0"/>
              <a:t>Let’s code!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376807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References</a:t>
            </a:r>
            <a:endParaRPr lang="he-IL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1580098"/>
            <a:ext cx="7416824" cy="35394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 algn="l" rtl="0">
              <a:buFont typeface="Arial" pitchFamily="34" charset="0"/>
              <a:buChar char="•"/>
            </a:pPr>
            <a:r>
              <a:rPr lang="en-US" sz="2800" dirty="0">
                <a:hlinkClick r:id="rId2"/>
              </a:rPr>
              <a:t>http://pandas.pydata.org/</a:t>
            </a:r>
            <a:endParaRPr lang="en-US" sz="2800" dirty="0"/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US" sz="2800" dirty="0">
                <a:hlinkClick r:id="rId3"/>
              </a:rPr>
              <a:t>http://www.numpy.org/</a:t>
            </a:r>
            <a:endParaRPr lang="en-US" sz="2800" dirty="0"/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US" sz="2800" dirty="0">
                <a:hlinkClick r:id="rId4"/>
              </a:rPr>
              <a:t>http://scikit-learn.org</a:t>
            </a:r>
            <a:endParaRPr lang="en-US" sz="2800" dirty="0"/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US" sz="2800" dirty="0">
                <a:hlinkClick r:id="rId5"/>
              </a:rPr>
              <a:t>http://matplotlib.org/</a:t>
            </a:r>
            <a:endParaRPr lang="en-US" sz="2800" dirty="0"/>
          </a:p>
          <a:p>
            <a:pPr marL="457200" indent="-457200" algn="l" rtl="0">
              <a:buFont typeface="Arial" pitchFamily="34" charset="0"/>
              <a:buChar char="•"/>
            </a:pPr>
            <a:endParaRPr lang="en-US" sz="2800" dirty="0"/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US" sz="2800" b="1" dirty="0">
                <a:hlinkClick r:id="rId6"/>
              </a:rPr>
              <a:t>https://anaconda.org/</a:t>
            </a:r>
            <a:endParaRPr lang="en-US" sz="2800" b="1" dirty="0"/>
          </a:p>
          <a:p>
            <a:pPr marL="457200" indent="-457200" algn="l" rtl="0">
              <a:buFont typeface="Arial" pitchFamily="34" charset="0"/>
              <a:buChar char="•"/>
            </a:pPr>
            <a:endParaRPr lang="en-US" sz="2800" b="1" dirty="0"/>
          </a:p>
          <a:p>
            <a:pPr marL="457200" indent="-457200" algn="l" rtl="0">
              <a:buFont typeface="Arial" pitchFamily="34" charset="0"/>
              <a:buChar char="•"/>
            </a:pP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xmlns="" val="1901691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sz="8000" b="1" dirty="0"/>
              <a:t>Questions?</a:t>
            </a:r>
            <a:endParaRPr lang="en-US" sz="8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20044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6836</TotalTime>
  <Words>167</Words>
  <Application>Microsoft Office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Тема Office</vt:lpstr>
      <vt:lpstr>Intro to Data Science</vt:lpstr>
      <vt:lpstr>Administrative</vt:lpstr>
      <vt:lpstr>Today’s lesson</vt:lpstr>
      <vt:lpstr>Data Science   with    </vt:lpstr>
      <vt:lpstr>Recitation structure</vt:lpstr>
      <vt:lpstr>Let’s code!</vt:lpstr>
      <vt:lpstr>References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Data Management</dc:title>
  <dc:creator>SlavaNov</dc:creator>
  <cp:lastModifiedBy>user1</cp:lastModifiedBy>
  <cp:revision>68</cp:revision>
  <dcterms:created xsi:type="dcterms:W3CDTF">2015-01-28T08:22:05Z</dcterms:created>
  <dcterms:modified xsi:type="dcterms:W3CDTF">2018-06-13T06:35:02Z</dcterms:modified>
</cp:coreProperties>
</file>