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81" r:id="rId4"/>
    <p:sldId id="290" r:id="rId5"/>
    <p:sldId id="289" r:id="rId6"/>
    <p:sldId id="291" r:id="rId7"/>
    <p:sldId id="292" r:id="rId8"/>
    <p:sldId id="295" r:id="rId9"/>
    <p:sldId id="293" r:id="rId10"/>
    <p:sldId id="294" r:id="rId11"/>
    <p:sldId id="299" r:id="rId12"/>
    <p:sldId id="300" r:id="rId13"/>
    <p:sldId id="301" r:id="rId14"/>
    <p:sldId id="303" r:id="rId15"/>
    <p:sldId id="304"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287" r:id="rId37"/>
    <p:sldId id="283" r:id="rId38"/>
    <p:sldId id="285" r:id="rId39"/>
    <p:sldId id="284" r:id="rId40"/>
    <p:sldId id="305" r:id="rId41"/>
    <p:sldId id="306" r:id="rId42"/>
    <p:sldId id="288" r:id="rId43"/>
    <p:sldId id="296" r:id="rId44"/>
    <p:sldId id="297" r:id="rId45"/>
    <p:sldId id="327" r:id="rId46"/>
    <p:sldId id="298" r:id="rId47"/>
    <p:sldId id="302" r:id="rId48"/>
    <p:sldId id="279" r:id="rId4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he-IL"/>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he-IL"/>
          </a:p>
        </p:txBody>
      </p:sp>
      <p:sp>
        <p:nvSpPr>
          <p:cNvPr id="4" name="Дата 3"/>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5" name="Нижний колонтитул 4"/>
          <p:cNvSpPr>
            <a:spLocks noGrp="1"/>
          </p:cNvSpPr>
          <p:nvPr>
            <p:ph type="ftr" sz="quarter" idx="11"/>
          </p:nvPr>
        </p:nvSpPr>
        <p:spPr/>
        <p:txBody>
          <a:bodyPr/>
          <a:lstStyle/>
          <a:p>
            <a:endParaRPr lang="he-IL"/>
          </a:p>
        </p:txBody>
      </p:sp>
      <p:sp>
        <p:nvSpPr>
          <p:cNvPr id="6" name="Номер слайда 5"/>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213882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he-IL"/>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4" name="Дата 3"/>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5" name="Нижний колонтитул 4"/>
          <p:cNvSpPr>
            <a:spLocks noGrp="1"/>
          </p:cNvSpPr>
          <p:nvPr>
            <p:ph type="ftr" sz="quarter" idx="11"/>
          </p:nvPr>
        </p:nvSpPr>
        <p:spPr/>
        <p:txBody>
          <a:bodyPr/>
          <a:lstStyle/>
          <a:p>
            <a:endParaRPr lang="he-IL"/>
          </a:p>
        </p:txBody>
      </p:sp>
      <p:sp>
        <p:nvSpPr>
          <p:cNvPr id="6" name="Номер слайда 5"/>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359141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he-IL"/>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4" name="Дата 3"/>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5" name="Нижний колонтитул 4"/>
          <p:cNvSpPr>
            <a:spLocks noGrp="1"/>
          </p:cNvSpPr>
          <p:nvPr>
            <p:ph type="ftr" sz="quarter" idx="11"/>
          </p:nvPr>
        </p:nvSpPr>
        <p:spPr/>
        <p:txBody>
          <a:bodyPr/>
          <a:lstStyle/>
          <a:p>
            <a:endParaRPr lang="he-IL"/>
          </a:p>
        </p:txBody>
      </p:sp>
      <p:sp>
        <p:nvSpPr>
          <p:cNvPr id="6" name="Номер слайда 5"/>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68615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he-IL"/>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4" name="Дата 3"/>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5" name="Нижний колонтитул 4"/>
          <p:cNvSpPr>
            <a:spLocks noGrp="1"/>
          </p:cNvSpPr>
          <p:nvPr>
            <p:ph type="ftr" sz="quarter" idx="11"/>
          </p:nvPr>
        </p:nvSpPr>
        <p:spPr/>
        <p:txBody>
          <a:bodyPr/>
          <a:lstStyle/>
          <a:p>
            <a:endParaRPr lang="he-IL"/>
          </a:p>
        </p:txBody>
      </p:sp>
      <p:sp>
        <p:nvSpPr>
          <p:cNvPr id="6" name="Номер слайда 5"/>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194238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r">
              <a:defRPr sz="4000" b="1" cap="all"/>
            </a:lvl1pPr>
          </a:lstStyle>
          <a:p>
            <a:r>
              <a:rPr lang="ru-RU"/>
              <a:t>Образец заголовка</a:t>
            </a:r>
            <a:endParaRPr lang="he-IL"/>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5" name="Нижний колонтитул 4"/>
          <p:cNvSpPr>
            <a:spLocks noGrp="1"/>
          </p:cNvSpPr>
          <p:nvPr>
            <p:ph type="ftr" sz="quarter" idx="11"/>
          </p:nvPr>
        </p:nvSpPr>
        <p:spPr/>
        <p:txBody>
          <a:bodyPr/>
          <a:lstStyle/>
          <a:p>
            <a:endParaRPr lang="he-IL"/>
          </a:p>
        </p:txBody>
      </p:sp>
      <p:sp>
        <p:nvSpPr>
          <p:cNvPr id="6" name="Номер слайда 5"/>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2860440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he-IL"/>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5" name="Дата 4"/>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6" name="Нижний колонтитул 5"/>
          <p:cNvSpPr>
            <a:spLocks noGrp="1"/>
          </p:cNvSpPr>
          <p:nvPr>
            <p:ph type="ftr" sz="quarter" idx="11"/>
          </p:nvPr>
        </p:nvSpPr>
        <p:spPr/>
        <p:txBody>
          <a:bodyPr/>
          <a:lstStyle/>
          <a:p>
            <a:endParaRPr lang="he-IL"/>
          </a:p>
        </p:txBody>
      </p:sp>
      <p:sp>
        <p:nvSpPr>
          <p:cNvPr id="7" name="Номер слайда 6"/>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228407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he-IL"/>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7" name="Дата 6"/>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8" name="Нижний колонтитул 7"/>
          <p:cNvSpPr>
            <a:spLocks noGrp="1"/>
          </p:cNvSpPr>
          <p:nvPr>
            <p:ph type="ftr" sz="quarter" idx="11"/>
          </p:nvPr>
        </p:nvSpPr>
        <p:spPr/>
        <p:txBody>
          <a:bodyPr/>
          <a:lstStyle/>
          <a:p>
            <a:endParaRPr lang="he-IL"/>
          </a:p>
        </p:txBody>
      </p:sp>
      <p:sp>
        <p:nvSpPr>
          <p:cNvPr id="9" name="Номер слайда 8"/>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96192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he-IL"/>
          </a:p>
        </p:txBody>
      </p:sp>
      <p:sp>
        <p:nvSpPr>
          <p:cNvPr id="3" name="Дата 2"/>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4" name="Нижний колонтитул 3"/>
          <p:cNvSpPr>
            <a:spLocks noGrp="1"/>
          </p:cNvSpPr>
          <p:nvPr>
            <p:ph type="ftr" sz="quarter" idx="11"/>
          </p:nvPr>
        </p:nvSpPr>
        <p:spPr/>
        <p:txBody>
          <a:bodyPr/>
          <a:lstStyle/>
          <a:p>
            <a:endParaRPr lang="he-IL"/>
          </a:p>
        </p:txBody>
      </p:sp>
      <p:sp>
        <p:nvSpPr>
          <p:cNvPr id="5" name="Номер слайда 4"/>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110883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3" name="Нижний колонтитул 2"/>
          <p:cNvSpPr>
            <a:spLocks noGrp="1"/>
          </p:cNvSpPr>
          <p:nvPr>
            <p:ph type="ftr" sz="quarter" idx="11"/>
          </p:nvPr>
        </p:nvSpPr>
        <p:spPr/>
        <p:txBody>
          <a:bodyPr/>
          <a:lstStyle/>
          <a:p>
            <a:endParaRPr lang="he-IL"/>
          </a:p>
        </p:txBody>
      </p:sp>
      <p:sp>
        <p:nvSpPr>
          <p:cNvPr id="4" name="Номер слайда 3"/>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276460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r">
              <a:defRPr sz="2000" b="1"/>
            </a:lvl1pPr>
          </a:lstStyle>
          <a:p>
            <a:r>
              <a:rPr lang="ru-RU"/>
              <a:t>Образец заголовка</a:t>
            </a:r>
            <a:endParaRPr lang="he-IL"/>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6" name="Нижний колонтитул 5"/>
          <p:cNvSpPr>
            <a:spLocks noGrp="1"/>
          </p:cNvSpPr>
          <p:nvPr>
            <p:ph type="ftr" sz="quarter" idx="11"/>
          </p:nvPr>
        </p:nvSpPr>
        <p:spPr/>
        <p:txBody>
          <a:bodyPr/>
          <a:lstStyle/>
          <a:p>
            <a:endParaRPr lang="he-IL"/>
          </a:p>
        </p:txBody>
      </p:sp>
      <p:sp>
        <p:nvSpPr>
          <p:cNvPr id="7" name="Номер слайда 6"/>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143377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r">
              <a:defRPr sz="2000" b="1"/>
            </a:lvl1pPr>
          </a:lstStyle>
          <a:p>
            <a:r>
              <a:rPr lang="ru-RU"/>
              <a:t>Образец заголовка</a:t>
            </a:r>
            <a:endParaRPr lang="he-IL"/>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AC63082-AD2A-4E34-91DF-132F933F6289}" type="datetimeFigureOut">
              <a:rPr lang="he-IL" smtClean="0"/>
              <a:t>כ"ז/סיון/תשע"ז</a:t>
            </a:fld>
            <a:endParaRPr lang="he-IL"/>
          </a:p>
        </p:txBody>
      </p:sp>
      <p:sp>
        <p:nvSpPr>
          <p:cNvPr id="6" name="Нижний колонтитул 5"/>
          <p:cNvSpPr>
            <a:spLocks noGrp="1"/>
          </p:cNvSpPr>
          <p:nvPr>
            <p:ph type="ftr" sz="quarter" idx="11"/>
          </p:nvPr>
        </p:nvSpPr>
        <p:spPr/>
        <p:txBody>
          <a:bodyPr/>
          <a:lstStyle/>
          <a:p>
            <a:endParaRPr lang="he-IL"/>
          </a:p>
        </p:txBody>
      </p:sp>
      <p:sp>
        <p:nvSpPr>
          <p:cNvPr id="7" name="Номер слайда 6"/>
          <p:cNvSpPr>
            <a:spLocks noGrp="1"/>
          </p:cNvSpPr>
          <p:nvPr>
            <p:ph type="sldNum" sz="quarter" idx="12"/>
          </p:nvPr>
        </p:nvSpPr>
        <p:spPr/>
        <p:txBody>
          <a:bodyPr/>
          <a:lstStyle/>
          <a:p>
            <a:fld id="{03EE5AA1-47B5-4020-B0D9-A507710CF183}" type="slidenum">
              <a:rPr lang="he-IL" smtClean="0"/>
              <a:t>‹#›</a:t>
            </a:fld>
            <a:endParaRPr lang="he-IL"/>
          </a:p>
        </p:txBody>
      </p:sp>
    </p:spTree>
    <p:extLst>
      <p:ext uri="{BB962C8B-B14F-4D97-AF65-F5344CB8AC3E}">
        <p14:creationId xmlns:p14="http://schemas.microsoft.com/office/powerpoint/2010/main" val="99123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ru-RU"/>
              <a:t>Образец заголовка</a:t>
            </a:r>
            <a:endParaRPr lang="he-IL"/>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he-IL"/>
          </a:p>
        </p:txBody>
      </p:sp>
      <p:sp>
        <p:nvSpPr>
          <p:cNvPr id="4" name="Дата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C63082-AD2A-4E34-91DF-132F933F6289}" type="datetimeFigureOut">
              <a:rPr lang="he-IL" smtClean="0"/>
              <a:t>כ"ז/סיון/תשע"ז</a:t>
            </a:fld>
            <a:endParaRPr lang="he-IL"/>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Номер слайда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EE5AA1-47B5-4020-B0D9-A507710CF183}" type="slidenum">
              <a:rPr lang="he-IL" smtClean="0"/>
              <a:t>‹#›</a:t>
            </a:fld>
            <a:endParaRPr lang="he-IL"/>
          </a:p>
        </p:txBody>
      </p:sp>
    </p:spTree>
    <p:extLst>
      <p:ext uri="{BB962C8B-B14F-4D97-AF65-F5344CB8AC3E}">
        <p14:creationId xmlns:p14="http://schemas.microsoft.com/office/powerpoint/2010/main" val="3302105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nap.stanford.edu/data/egonets-Facebook.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cs.utexas.edu/users/misra/scannedPdf.dir/FindRepeatedElements.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habal.in/visuals/kmeans/2.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slideshare.net/andreaiacono/mapreduce-34478449" TargetMode="External"/><Relationship Id="rId2" Type="http://schemas.openxmlformats.org/officeDocument/2006/relationships/hyperlink" Target="http://stevekrenzel.com/finding-friends-with-mapreduce" TargetMode="External"/><Relationship Id="rId1" Type="http://schemas.openxmlformats.org/officeDocument/2006/relationships/slideLayout" Target="../slideLayouts/slideLayout2.xml"/><Relationship Id="rId5" Type="http://schemas.openxmlformats.org/officeDocument/2006/relationships/hyperlink" Target="https://habrahabr.ru/post/103490/" TargetMode="External"/><Relationship Id="rId4" Type="http://schemas.openxmlformats.org/officeDocument/2006/relationships/hyperlink" Target="https://spark.apache.org/docs/latest/programming-guide.htm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ithub.com/ziyuang/mincemeatp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rtl="0"/>
            <a:r>
              <a:rPr lang="en-US" dirty="0"/>
              <a:t>Intro to Data Science</a:t>
            </a:r>
            <a:endParaRPr lang="he-IL" dirty="0"/>
          </a:p>
        </p:txBody>
      </p:sp>
      <p:sp>
        <p:nvSpPr>
          <p:cNvPr id="3" name="Подзаголовок 2"/>
          <p:cNvSpPr>
            <a:spLocks noGrp="1"/>
          </p:cNvSpPr>
          <p:nvPr>
            <p:ph type="subTitle" idx="1"/>
          </p:nvPr>
        </p:nvSpPr>
        <p:spPr/>
        <p:txBody>
          <a:bodyPr>
            <a:normAutofit lnSpcReduction="10000"/>
          </a:bodyPr>
          <a:lstStyle/>
          <a:p>
            <a:pPr rtl="0"/>
            <a:r>
              <a:rPr lang="en-US" dirty="0"/>
              <a:t>Recitation #</a:t>
            </a:r>
            <a:r>
              <a:rPr lang="ru-RU" dirty="0"/>
              <a:t>4</a:t>
            </a:r>
            <a:endParaRPr lang="en-US" dirty="0"/>
          </a:p>
          <a:p>
            <a:pPr rtl="0"/>
            <a:endParaRPr lang="en-US" dirty="0"/>
          </a:p>
          <a:p>
            <a:pPr rtl="0"/>
            <a:r>
              <a:rPr lang="en-US" sz="2000" dirty="0"/>
              <a:t>Tel Aviv University 2016/2017</a:t>
            </a:r>
          </a:p>
          <a:p>
            <a:pPr rtl="0"/>
            <a:r>
              <a:rPr lang="en-US" sz="2000" dirty="0" err="1"/>
              <a:t>Slava</a:t>
            </a:r>
            <a:r>
              <a:rPr lang="en-US" sz="2000" dirty="0"/>
              <a:t> </a:t>
            </a:r>
            <a:r>
              <a:rPr lang="en-US" sz="2000" dirty="0" err="1"/>
              <a:t>Novgorodov</a:t>
            </a:r>
            <a:endParaRPr lang="he-IL" sz="2000" dirty="0"/>
          </a:p>
        </p:txBody>
      </p:sp>
    </p:spTree>
    <p:extLst>
      <p:ext uri="{BB962C8B-B14F-4D97-AF65-F5344CB8AC3E}">
        <p14:creationId xmlns:p14="http://schemas.microsoft.com/office/powerpoint/2010/main" val="166301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Social Networks example - solution</a:t>
            </a:r>
          </a:p>
        </p:txBody>
      </p:sp>
      <p:sp>
        <p:nvSpPr>
          <p:cNvPr id="4" name="Content Placeholder 3"/>
          <p:cNvSpPr>
            <a:spLocks noGrp="1"/>
          </p:cNvSpPr>
          <p:nvPr>
            <p:ph idx="1"/>
          </p:nvPr>
        </p:nvSpPr>
        <p:spPr>
          <a:xfrm>
            <a:off x="457200" y="1600200"/>
            <a:ext cx="8229600" cy="5141168"/>
          </a:xfrm>
        </p:spPr>
        <p:txBody>
          <a:bodyPr>
            <a:normAutofit/>
          </a:bodyPr>
          <a:lstStyle/>
          <a:p>
            <a:pPr algn="l" rtl="0"/>
            <a:r>
              <a:rPr lang="en-US" sz="2800" b="1" dirty="0"/>
              <a:t>Solution: </a:t>
            </a:r>
            <a:r>
              <a:rPr lang="en-US" sz="2800" dirty="0"/>
              <a:t>friends.py</a:t>
            </a:r>
          </a:p>
        </p:txBody>
      </p:sp>
      <p:sp>
        <p:nvSpPr>
          <p:cNvPr id="3" name="TextBox 2"/>
          <p:cNvSpPr txBox="1"/>
          <p:nvPr/>
        </p:nvSpPr>
        <p:spPr>
          <a:xfrm>
            <a:off x="211578" y="2564904"/>
            <a:ext cx="4576446" cy="3416320"/>
          </a:xfrm>
          <a:prstGeom prst="rect">
            <a:avLst/>
          </a:prstGeom>
          <a:noFill/>
        </p:spPr>
        <p:txBody>
          <a:bodyPr wrap="none" rtlCol="0">
            <a:spAutoFit/>
          </a:bodyPr>
          <a:lstStyle/>
          <a:p>
            <a:pPr algn="l" rtl="0"/>
            <a:r>
              <a:rPr lang="en-US" b="1" dirty="0">
                <a:solidFill>
                  <a:schemeClr val="tx2">
                    <a:lumMod val="60000"/>
                    <a:lumOff val="40000"/>
                  </a:schemeClr>
                </a:solidFill>
              </a:rPr>
              <a:t>Map:</a:t>
            </a:r>
          </a:p>
          <a:p>
            <a:pPr algn="l" rtl="0"/>
            <a:r>
              <a:rPr lang="en-US" dirty="0">
                <a:solidFill>
                  <a:schemeClr val="tx2">
                    <a:lumMod val="60000"/>
                    <a:lumOff val="40000"/>
                  </a:schemeClr>
                </a:solidFill>
              </a:rPr>
              <a:t>def</a:t>
            </a:r>
            <a:r>
              <a:rPr lang="en-US" dirty="0"/>
              <a:t> </a:t>
            </a:r>
            <a:r>
              <a:rPr lang="en-US" dirty="0" err="1"/>
              <a:t>mapfn</a:t>
            </a:r>
            <a:r>
              <a:rPr lang="en-US" dirty="0"/>
              <a:t>(k, v):</a:t>
            </a:r>
          </a:p>
          <a:p>
            <a:pPr algn="l" rtl="0"/>
            <a:r>
              <a:rPr lang="en-US" dirty="0"/>
              <a:t>	d = </a:t>
            </a:r>
            <a:r>
              <a:rPr lang="en-US" dirty="0" err="1"/>
              <a:t>v.split</a:t>
            </a:r>
            <a:r>
              <a:rPr lang="en-US" dirty="0"/>
              <a:t>("-&gt;")</a:t>
            </a:r>
          </a:p>
          <a:p>
            <a:pPr algn="l" rtl="0"/>
            <a:r>
              <a:rPr lang="en-US" dirty="0"/>
              <a:t>	friends = set(d[1].strip().split(" "))</a:t>
            </a:r>
          </a:p>
          <a:p>
            <a:pPr algn="l" rtl="0"/>
            <a:r>
              <a:rPr lang="en-US" dirty="0"/>
              <a:t>	</a:t>
            </a:r>
            <a:r>
              <a:rPr lang="en-US" dirty="0">
                <a:solidFill>
                  <a:schemeClr val="tx2">
                    <a:lumMod val="60000"/>
                    <a:lumOff val="40000"/>
                  </a:schemeClr>
                </a:solidFill>
              </a:rPr>
              <a:t>for</a:t>
            </a:r>
            <a:r>
              <a:rPr lang="en-US" dirty="0"/>
              <a:t> w </a:t>
            </a:r>
            <a:r>
              <a:rPr lang="en-US" dirty="0">
                <a:solidFill>
                  <a:schemeClr val="tx2">
                    <a:lumMod val="60000"/>
                    <a:lumOff val="40000"/>
                  </a:schemeClr>
                </a:solidFill>
              </a:rPr>
              <a:t>in</a:t>
            </a:r>
            <a:r>
              <a:rPr lang="en-US" dirty="0"/>
              <a:t> friends:</a:t>
            </a:r>
          </a:p>
          <a:p>
            <a:pPr algn="l" rtl="0"/>
            <a:r>
              <a:rPr lang="en-US" dirty="0"/>
              <a:t>		first = d[0].strip()</a:t>
            </a:r>
          </a:p>
          <a:p>
            <a:pPr algn="l" rtl="0"/>
            <a:r>
              <a:rPr lang="en-US" dirty="0"/>
              <a:t>		second = w</a:t>
            </a:r>
          </a:p>
          <a:p>
            <a:pPr algn="l" rtl="0"/>
            <a:r>
              <a:rPr lang="en-US" dirty="0"/>
              <a:t>		</a:t>
            </a:r>
            <a:r>
              <a:rPr lang="en-US" dirty="0">
                <a:solidFill>
                  <a:schemeClr val="tx2">
                    <a:lumMod val="60000"/>
                    <a:lumOff val="40000"/>
                  </a:schemeClr>
                </a:solidFill>
              </a:rPr>
              <a:t>if</a:t>
            </a:r>
            <a:r>
              <a:rPr lang="en-US" dirty="0"/>
              <a:t> first &gt; second:</a:t>
            </a:r>
          </a:p>
          <a:p>
            <a:pPr algn="l" rtl="0"/>
            <a:r>
              <a:rPr lang="en-US" dirty="0"/>
              <a:t>			temp = first</a:t>
            </a:r>
          </a:p>
          <a:p>
            <a:pPr algn="l" rtl="0"/>
            <a:r>
              <a:rPr lang="en-US" dirty="0"/>
              <a:t>			first = second</a:t>
            </a:r>
          </a:p>
          <a:p>
            <a:pPr algn="l" rtl="0"/>
            <a:r>
              <a:rPr lang="en-US" dirty="0"/>
              <a:t>			second = temp</a:t>
            </a:r>
          </a:p>
          <a:p>
            <a:pPr algn="l" rtl="0"/>
            <a:r>
              <a:rPr lang="en-US" dirty="0"/>
              <a:t>		</a:t>
            </a:r>
            <a:r>
              <a:rPr lang="en-US" dirty="0">
                <a:solidFill>
                  <a:schemeClr val="tx2">
                    <a:lumMod val="60000"/>
                    <a:lumOff val="40000"/>
                  </a:schemeClr>
                </a:solidFill>
              </a:rPr>
              <a:t>yield</a:t>
            </a:r>
            <a:r>
              <a:rPr lang="en-US" dirty="0"/>
              <a:t> (first, second), friends</a:t>
            </a:r>
          </a:p>
        </p:txBody>
      </p:sp>
      <p:sp>
        <p:nvSpPr>
          <p:cNvPr id="5" name="TextBox 4"/>
          <p:cNvSpPr txBox="1"/>
          <p:nvPr/>
        </p:nvSpPr>
        <p:spPr>
          <a:xfrm>
            <a:off x="4788024" y="2564904"/>
            <a:ext cx="4192751" cy="1754326"/>
          </a:xfrm>
          <a:prstGeom prst="rect">
            <a:avLst/>
          </a:prstGeom>
          <a:noFill/>
        </p:spPr>
        <p:txBody>
          <a:bodyPr wrap="none" rtlCol="0">
            <a:spAutoFit/>
          </a:bodyPr>
          <a:lstStyle/>
          <a:p>
            <a:pPr algn="l" rtl="0"/>
            <a:r>
              <a:rPr lang="en-US" b="1" dirty="0">
                <a:solidFill>
                  <a:schemeClr val="tx2">
                    <a:lumMod val="60000"/>
                    <a:lumOff val="40000"/>
                  </a:schemeClr>
                </a:solidFill>
              </a:rPr>
              <a:t>Reduce:</a:t>
            </a:r>
          </a:p>
          <a:p>
            <a:pPr algn="l" rtl="0"/>
            <a:r>
              <a:rPr lang="en-US" dirty="0">
                <a:solidFill>
                  <a:schemeClr val="tx2">
                    <a:lumMod val="60000"/>
                    <a:lumOff val="40000"/>
                  </a:schemeClr>
                </a:solidFill>
              </a:rPr>
              <a:t>def</a:t>
            </a:r>
            <a:r>
              <a:rPr lang="en-US" dirty="0"/>
              <a:t> </a:t>
            </a:r>
            <a:r>
              <a:rPr lang="en-US" dirty="0" err="1"/>
              <a:t>reducefn</a:t>
            </a:r>
            <a:r>
              <a:rPr lang="en-US" dirty="0"/>
              <a:t>(k, vs):	</a:t>
            </a:r>
          </a:p>
          <a:p>
            <a:pPr algn="l" rtl="0"/>
            <a:r>
              <a:rPr lang="en-US" dirty="0"/>
              <a:t>	ret = vs[0]</a:t>
            </a:r>
          </a:p>
          <a:p>
            <a:pPr algn="l" rtl="0"/>
            <a:r>
              <a:rPr lang="en-US" dirty="0"/>
              <a:t>	</a:t>
            </a:r>
            <a:r>
              <a:rPr lang="en-US" dirty="0">
                <a:solidFill>
                  <a:schemeClr val="tx2">
                    <a:lumMod val="60000"/>
                    <a:lumOff val="40000"/>
                  </a:schemeClr>
                </a:solidFill>
              </a:rPr>
              <a:t>for</a:t>
            </a:r>
            <a:r>
              <a:rPr lang="en-US" dirty="0"/>
              <a:t> s </a:t>
            </a:r>
            <a:r>
              <a:rPr lang="en-US" dirty="0">
                <a:solidFill>
                  <a:schemeClr val="tx2">
                    <a:lumMod val="60000"/>
                    <a:lumOff val="40000"/>
                  </a:schemeClr>
                </a:solidFill>
              </a:rPr>
              <a:t>in</a:t>
            </a:r>
            <a:r>
              <a:rPr lang="en-US" dirty="0"/>
              <a:t> vs:</a:t>
            </a:r>
          </a:p>
          <a:p>
            <a:pPr algn="l" rtl="0"/>
            <a:r>
              <a:rPr lang="en-US" dirty="0"/>
              <a:t>		ret = </a:t>
            </a:r>
            <a:r>
              <a:rPr lang="en-US" dirty="0" err="1"/>
              <a:t>ret.intersection</a:t>
            </a:r>
            <a:r>
              <a:rPr lang="en-US" dirty="0"/>
              <a:t>(s)</a:t>
            </a:r>
          </a:p>
          <a:p>
            <a:pPr algn="l" rtl="0"/>
            <a:r>
              <a:rPr lang="en-US" dirty="0"/>
              <a:t>	</a:t>
            </a:r>
            <a:r>
              <a:rPr lang="en-US" dirty="0">
                <a:solidFill>
                  <a:schemeClr val="tx2">
                    <a:lumMod val="60000"/>
                    <a:lumOff val="40000"/>
                  </a:schemeClr>
                </a:solidFill>
              </a:rPr>
              <a:t>return</a:t>
            </a:r>
            <a:r>
              <a:rPr lang="en-US" dirty="0"/>
              <a:t> ret</a:t>
            </a:r>
          </a:p>
        </p:txBody>
      </p:sp>
      <p:cxnSp>
        <p:nvCxnSpPr>
          <p:cNvPr id="7" name="Straight Connector 6"/>
          <p:cNvCxnSpPr/>
          <p:nvPr/>
        </p:nvCxnSpPr>
        <p:spPr>
          <a:xfrm>
            <a:off x="4716016" y="2132856"/>
            <a:ext cx="0" cy="43924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281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Social Networks example - data</a:t>
            </a:r>
          </a:p>
        </p:txBody>
      </p:sp>
      <p:sp>
        <p:nvSpPr>
          <p:cNvPr id="4" name="Content Placeholder 3"/>
          <p:cNvSpPr>
            <a:spLocks noGrp="1"/>
          </p:cNvSpPr>
          <p:nvPr>
            <p:ph idx="1"/>
          </p:nvPr>
        </p:nvSpPr>
        <p:spPr>
          <a:xfrm>
            <a:off x="179512" y="1600200"/>
            <a:ext cx="8856984" cy="5141168"/>
          </a:xfrm>
        </p:spPr>
        <p:txBody>
          <a:bodyPr>
            <a:normAutofit/>
          </a:bodyPr>
          <a:lstStyle/>
          <a:p>
            <a:pPr marL="0" indent="0" algn="l" rtl="0">
              <a:buNone/>
            </a:pPr>
            <a:r>
              <a:rPr lang="en-US" sz="2600" b="1" dirty="0"/>
              <a:t>Data: </a:t>
            </a:r>
            <a:r>
              <a:rPr lang="en-US" sz="2600" b="1" dirty="0">
                <a:hlinkClick r:id="rId2"/>
              </a:rPr>
              <a:t>https://snap.stanford.edu/data/egonets-Facebook.html</a:t>
            </a:r>
            <a:endParaRPr lang="en-US" sz="2600" b="1" dirty="0"/>
          </a:p>
          <a:p>
            <a:pPr algn="l" rtl="0"/>
            <a:endParaRPr lang="en-US" sz="2600" b="1" dirty="0"/>
          </a:p>
          <a:p>
            <a:pPr algn="l" rtl="0"/>
            <a:endParaRPr lang="en-US" sz="2600" dirty="0"/>
          </a:p>
          <a:p>
            <a:pPr algn="l" rtl="0"/>
            <a:r>
              <a:rPr lang="en-US" sz="2600" dirty="0"/>
              <a:t>The format is not the same as in previous example.</a:t>
            </a:r>
          </a:p>
          <a:p>
            <a:pPr algn="l" rtl="0"/>
            <a:endParaRPr lang="en-US" sz="2600" dirty="0"/>
          </a:p>
          <a:p>
            <a:pPr algn="l" rtl="0"/>
            <a:r>
              <a:rPr lang="en-US" sz="2600" dirty="0"/>
              <a:t>How we will convert it to the same format?</a:t>
            </a:r>
          </a:p>
          <a:p>
            <a:pPr algn="l" rtl="0"/>
            <a:endParaRPr lang="en-US" sz="2600" dirty="0"/>
          </a:p>
        </p:txBody>
      </p:sp>
    </p:spTree>
    <p:extLst>
      <p:ext uri="{BB962C8B-B14F-4D97-AF65-F5344CB8AC3E}">
        <p14:creationId xmlns:p14="http://schemas.microsoft.com/office/powerpoint/2010/main" val="1483565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Crawling and incoming links</a:t>
            </a:r>
          </a:p>
        </p:txBody>
      </p:sp>
      <p:sp>
        <p:nvSpPr>
          <p:cNvPr id="4" name="Content Placeholder 3"/>
          <p:cNvSpPr>
            <a:spLocks noGrp="1"/>
          </p:cNvSpPr>
          <p:nvPr>
            <p:ph idx="1"/>
          </p:nvPr>
        </p:nvSpPr>
        <p:spPr>
          <a:xfrm>
            <a:off x="457200" y="1600200"/>
            <a:ext cx="8229600" cy="5141168"/>
          </a:xfrm>
        </p:spPr>
        <p:txBody>
          <a:bodyPr>
            <a:normAutofit/>
          </a:bodyPr>
          <a:lstStyle/>
          <a:p>
            <a:pPr algn="l" rtl="0"/>
            <a:r>
              <a:rPr lang="en-US" sz="2800" b="1" dirty="0"/>
              <a:t>Task:</a:t>
            </a:r>
            <a:r>
              <a:rPr lang="en-US" sz="2800" dirty="0"/>
              <a:t> Find all incoming links for web-pages</a:t>
            </a:r>
          </a:p>
          <a:p>
            <a:pPr algn="l" rtl="0"/>
            <a:r>
              <a:rPr lang="en-US" sz="2800" b="1" dirty="0"/>
              <a:t>Input: </a:t>
            </a:r>
          </a:p>
          <a:p>
            <a:pPr marL="1257300" lvl="3" indent="0" algn="l" rtl="0">
              <a:buNone/>
            </a:pPr>
            <a:r>
              <a:rPr lang="pt-BR" sz="1700" b="1" dirty="0"/>
              <a:t>	A.com -&gt; B.com C.com</a:t>
            </a:r>
          </a:p>
          <a:p>
            <a:pPr marL="1257300" lvl="3" indent="0" algn="l" rtl="0">
              <a:buNone/>
            </a:pPr>
            <a:r>
              <a:rPr lang="pt-BR" sz="1700" b="1" dirty="0"/>
              <a:t>	B.com -&gt; D.com E.com</a:t>
            </a:r>
          </a:p>
          <a:p>
            <a:pPr marL="1257300" lvl="3" indent="0" algn="l" rtl="0">
              <a:buNone/>
            </a:pPr>
            <a:r>
              <a:rPr lang="pt-BR" sz="1700" b="1" dirty="0"/>
              <a:t>	C.com -&gt; A.com E.com</a:t>
            </a:r>
          </a:p>
          <a:p>
            <a:pPr marL="1257300" lvl="3" indent="0" algn="l" rtl="0">
              <a:buNone/>
            </a:pPr>
            <a:r>
              <a:rPr lang="pt-BR" sz="1700" b="1" dirty="0"/>
              <a:t>	D.com -&gt; A.com E.com</a:t>
            </a:r>
          </a:p>
          <a:p>
            <a:pPr marL="1257300" lvl="3" indent="0" algn="l" rtl="0">
              <a:buNone/>
            </a:pPr>
            <a:r>
              <a:rPr lang="pt-BR" sz="1700" b="1" dirty="0"/>
              <a:t>	E.com -&gt; D.com</a:t>
            </a:r>
          </a:p>
          <a:p>
            <a:pPr algn="l" rtl="0"/>
            <a:r>
              <a:rPr lang="en-US" sz="2800" b="1" dirty="0"/>
              <a:t>Output: </a:t>
            </a:r>
          </a:p>
          <a:p>
            <a:pPr marL="0" indent="0" algn="l" rtl="0">
              <a:buNone/>
            </a:pPr>
            <a:r>
              <a:rPr lang="en-US" sz="1700" b="1" dirty="0"/>
              <a:t>		A.com -&gt; ['C.com', 'D.com']</a:t>
            </a:r>
            <a:endParaRPr lang="pt-BR" sz="1700" b="1" dirty="0"/>
          </a:p>
          <a:p>
            <a:pPr marL="0" indent="0" algn="l" rtl="0">
              <a:buNone/>
            </a:pPr>
            <a:r>
              <a:rPr lang="en-US" sz="1700" b="1" dirty="0"/>
              <a:t>		B.com -&gt; ['A.com’]</a:t>
            </a:r>
          </a:p>
          <a:p>
            <a:pPr marL="0" indent="0" algn="l" rtl="0">
              <a:buNone/>
            </a:pPr>
            <a:r>
              <a:rPr lang="en-US" sz="1700" b="1" dirty="0"/>
              <a:t>		C.com -&gt; ['A.com’]</a:t>
            </a:r>
          </a:p>
          <a:p>
            <a:pPr marL="0" indent="0" algn="l" rtl="0">
              <a:buNone/>
            </a:pPr>
            <a:r>
              <a:rPr lang="en-US" sz="1700" b="1" dirty="0"/>
              <a:t>		E.com -&gt; ['B.com', 'C.com', 'D.com’]</a:t>
            </a:r>
          </a:p>
          <a:p>
            <a:pPr marL="0" indent="0" algn="l" rtl="0">
              <a:buNone/>
            </a:pPr>
            <a:r>
              <a:rPr lang="en-US" sz="1700" b="1" dirty="0"/>
              <a:t>		D.com -&gt; ['B.com', 'E.com']</a:t>
            </a:r>
          </a:p>
        </p:txBody>
      </p:sp>
    </p:spTree>
    <p:extLst>
      <p:ext uri="{BB962C8B-B14F-4D97-AF65-F5344CB8AC3E}">
        <p14:creationId xmlns:p14="http://schemas.microsoft.com/office/powerpoint/2010/main" val="2755680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Incoming links example - solution</a:t>
            </a:r>
          </a:p>
        </p:txBody>
      </p:sp>
      <p:sp>
        <p:nvSpPr>
          <p:cNvPr id="4" name="Content Placeholder 3"/>
          <p:cNvSpPr>
            <a:spLocks noGrp="1"/>
          </p:cNvSpPr>
          <p:nvPr>
            <p:ph idx="1"/>
          </p:nvPr>
        </p:nvSpPr>
        <p:spPr>
          <a:xfrm>
            <a:off x="457200" y="1600200"/>
            <a:ext cx="8229600" cy="5141168"/>
          </a:xfrm>
        </p:spPr>
        <p:txBody>
          <a:bodyPr>
            <a:normAutofit/>
          </a:bodyPr>
          <a:lstStyle/>
          <a:p>
            <a:pPr algn="l" rtl="0"/>
            <a:r>
              <a:rPr lang="en-US" sz="2800" b="1" dirty="0"/>
              <a:t>Solution: </a:t>
            </a:r>
            <a:r>
              <a:rPr lang="en-US" sz="2800" dirty="0"/>
              <a:t>incoming_links.py</a:t>
            </a:r>
          </a:p>
        </p:txBody>
      </p:sp>
      <p:sp>
        <p:nvSpPr>
          <p:cNvPr id="3" name="TextBox 2"/>
          <p:cNvSpPr txBox="1"/>
          <p:nvPr/>
        </p:nvSpPr>
        <p:spPr>
          <a:xfrm>
            <a:off x="950503" y="3284984"/>
            <a:ext cx="4125553" cy="1754326"/>
          </a:xfrm>
          <a:prstGeom prst="rect">
            <a:avLst/>
          </a:prstGeom>
          <a:noFill/>
        </p:spPr>
        <p:txBody>
          <a:bodyPr wrap="none" rtlCol="0">
            <a:spAutoFit/>
          </a:bodyPr>
          <a:lstStyle/>
          <a:p>
            <a:pPr algn="l" rtl="0"/>
            <a:r>
              <a:rPr lang="en-US" b="1" dirty="0">
                <a:solidFill>
                  <a:schemeClr val="tx2">
                    <a:lumMod val="60000"/>
                    <a:lumOff val="40000"/>
                  </a:schemeClr>
                </a:solidFill>
              </a:rPr>
              <a:t>Map:</a:t>
            </a:r>
          </a:p>
          <a:p>
            <a:pPr algn="l" rtl="0"/>
            <a:r>
              <a:rPr lang="en-US" dirty="0">
                <a:solidFill>
                  <a:schemeClr val="tx2">
                    <a:lumMod val="60000"/>
                    <a:lumOff val="40000"/>
                  </a:schemeClr>
                </a:solidFill>
              </a:rPr>
              <a:t>def</a:t>
            </a:r>
            <a:r>
              <a:rPr lang="en-US" dirty="0"/>
              <a:t> </a:t>
            </a:r>
            <a:r>
              <a:rPr lang="en-US" dirty="0" err="1"/>
              <a:t>mapfn</a:t>
            </a:r>
            <a:r>
              <a:rPr lang="en-US" dirty="0"/>
              <a:t>(k, v):</a:t>
            </a:r>
          </a:p>
          <a:p>
            <a:pPr algn="l" rtl="0"/>
            <a:r>
              <a:rPr lang="en-US" dirty="0"/>
              <a:t>	d = </a:t>
            </a:r>
            <a:r>
              <a:rPr lang="en-US" dirty="0" err="1"/>
              <a:t>v.split</a:t>
            </a:r>
            <a:r>
              <a:rPr lang="en-US" dirty="0"/>
              <a:t>("-&gt;")</a:t>
            </a:r>
          </a:p>
          <a:p>
            <a:pPr algn="l" rtl="0"/>
            <a:r>
              <a:rPr lang="en-US" dirty="0"/>
              <a:t>	pages = set(d[1].strip().split(" "))</a:t>
            </a:r>
          </a:p>
          <a:p>
            <a:pPr algn="l" rtl="0"/>
            <a:r>
              <a:rPr lang="en-US" dirty="0"/>
              <a:t>	</a:t>
            </a:r>
            <a:r>
              <a:rPr lang="en-US" dirty="0">
                <a:solidFill>
                  <a:schemeClr val="tx2">
                    <a:lumMod val="60000"/>
                    <a:lumOff val="40000"/>
                  </a:schemeClr>
                </a:solidFill>
              </a:rPr>
              <a:t>for</a:t>
            </a:r>
            <a:r>
              <a:rPr lang="en-US" dirty="0"/>
              <a:t> w </a:t>
            </a:r>
            <a:r>
              <a:rPr lang="en-US" dirty="0">
                <a:solidFill>
                  <a:schemeClr val="tx2">
                    <a:lumMod val="60000"/>
                    <a:lumOff val="40000"/>
                  </a:schemeClr>
                </a:solidFill>
              </a:rPr>
              <a:t>in</a:t>
            </a:r>
            <a:r>
              <a:rPr lang="en-US" dirty="0"/>
              <a:t> pages:</a:t>
            </a:r>
          </a:p>
          <a:p>
            <a:pPr algn="l" rtl="0"/>
            <a:r>
              <a:rPr lang="en-US" dirty="0"/>
              <a:t>		</a:t>
            </a:r>
            <a:r>
              <a:rPr lang="en-US" dirty="0">
                <a:solidFill>
                  <a:schemeClr val="tx2">
                    <a:lumMod val="60000"/>
                    <a:lumOff val="40000"/>
                  </a:schemeClr>
                </a:solidFill>
              </a:rPr>
              <a:t>yield</a:t>
            </a:r>
            <a:r>
              <a:rPr lang="en-US" dirty="0"/>
              <a:t> w, d[0].strip()</a:t>
            </a:r>
          </a:p>
        </p:txBody>
      </p:sp>
      <p:sp>
        <p:nvSpPr>
          <p:cNvPr id="5" name="TextBox 4"/>
          <p:cNvSpPr txBox="1"/>
          <p:nvPr/>
        </p:nvSpPr>
        <p:spPr>
          <a:xfrm>
            <a:off x="5781035" y="3284984"/>
            <a:ext cx="2031325" cy="923330"/>
          </a:xfrm>
          <a:prstGeom prst="rect">
            <a:avLst/>
          </a:prstGeom>
          <a:noFill/>
        </p:spPr>
        <p:txBody>
          <a:bodyPr wrap="none" rtlCol="0">
            <a:spAutoFit/>
          </a:bodyPr>
          <a:lstStyle/>
          <a:p>
            <a:pPr algn="l" rtl="0"/>
            <a:r>
              <a:rPr lang="en-US" b="1" dirty="0">
                <a:solidFill>
                  <a:schemeClr val="tx2">
                    <a:lumMod val="60000"/>
                    <a:lumOff val="40000"/>
                  </a:schemeClr>
                </a:solidFill>
              </a:rPr>
              <a:t>Reduce:</a:t>
            </a:r>
          </a:p>
          <a:p>
            <a:pPr algn="l" rtl="0"/>
            <a:r>
              <a:rPr lang="en-US" dirty="0">
                <a:solidFill>
                  <a:schemeClr val="tx2">
                    <a:lumMod val="60000"/>
                    <a:lumOff val="40000"/>
                  </a:schemeClr>
                </a:solidFill>
              </a:rPr>
              <a:t>def</a:t>
            </a:r>
            <a:r>
              <a:rPr lang="en-US" dirty="0"/>
              <a:t> </a:t>
            </a:r>
            <a:r>
              <a:rPr lang="en-US" dirty="0" err="1"/>
              <a:t>reducefn</a:t>
            </a:r>
            <a:r>
              <a:rPr lang="en-US" dirty="0"/>
              <a:t>(k, vs):	</a:t>
            </a:r>
          </a:p>
          <a:p>
            <a:pPr algn="l" rtl="0"/>
            <a:r>
              <a:rPr lang="en-US" dirty="0"/>
              <a:t>	</a:t>
            </a:r>
            <a:r>
              <a:rPr lang="en-US" dirty="0">
                <a:solidFill>
                  <a:schemeClr val="tx2">
                    <a:lumMod val="60000"/>
                    <a:lumOff val="40000"/>
                  </a:schemeClr>
                </a:solidFill>
              </a:rPr>
              <a:t>return</a:t>
            </a:r>
            <a:r>
              <a:rPr lang="en-US" dirty="0"/>
              <a:t> vs</a:t>
            </a:r>
          </a:p>
        </p:txBody>
      </p:sp>
      <p:cxnSp>
        <p:nvCxnSpPr>
          <p:cNvPr id="7" name="Straight Connector 6"/>
          <p:cNvCxnSpPr>
            <a:cxnSpLocks/>
          </p:cNvCxnSpPr>
          <p:nvPr/>
        </p:nvCxnSpPr>
        <p:spPr>
          <a:xfrm>
            <a:off x="5436096" y="2852936"/>
            <a:ext cx="0" cy="28083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3353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Important tokens in search queries</a:t>
            </a:r>
          </a:p>
        </p:txBody>
      </p:sp>
      <p:sp>
        <p:nvSpPr>
          <p:cNvPr id="4" name="Content Placeholder 3"/>
          <p:cNvSpPr>
            <a:spLocks noGrp="1"/>
          </p:cNvSpPr>
          <p:nvPr>
            <p:ph idx="1"/>
          </p:nvPr>
        </p:nvSpPr>
        <p:spPr>
          <a:xfrm>
            <a:off x="457200" y="1600200"/>
            <a:ext cx="8229600" cy="5141168"/>
          </a:xfrm>
        </p:spPr>
        <p:txBody>
          <a:bodyPr>
            <a:normAutofit/>
          </a:bodyPr>
          <a:lstStyle/>
          <a:p>
            <a:pPr algn="l" rtl="0"/>
            <a:r>
              <a:rPr lang="en-US" sz="2800" b="1" dirty="0"/>
              <a:t>Task:</a:t>
            </a:r>
            <a:r>
              <a:rPr lang="en-US" sz="2800" dirty="0"/>
              <a:t> Find all “important” tokens in search queries</a:t>
            </a:r>
          </a:p>
          <a:p>
            <a:pPr algn="l" rtl="0"/>
            <a:r>
              <a:rPr lang="en-US" sz="2800" b="1" dirty="0"/>
              <a:t>Input: </a:t>
            </a:r>
          </a:p>
          <a:p>
            <a:pPr marL="1257300" lvl="3" indent="0" algn="l" rtl="0">
              <a:buNone/>
            </a:pPr>
            <a:r>
              <a:rPr lang="en-US" sz="1700" b="1" dirty="0"/>
              <a:t>	cheap smartphone</a:t>
            </a:r>
          </a:p>
          <a:p>
            <a:pPr marL="1257300" lvl="3" indent="0" algn="l" rtl="0">
              <a:buNone/>
            </a:pPr>
            <a:r>
              <a:rPr lang="en-US" sz="1700" b="1" dirty="0"/>
              <a:t>	new movies</a:t>
            </a:r>
          </a:p>
          <a:p>
            <a:pPr marL="1257300" lvl="3" indent="0" algn="l" rtl="0">
              <a:buNone/>
            </a:pPr>
            <a:r>
              <a:rPr lang="en-US" sz="1700" b="1" dirty="0"/>
              <a:t>	smartphone</a:t>
            </a:r>
          </a:p>
          <a:p>
            <a:pPr marL="1257300" lvl="3" indent="0" algn="l" rtl="0">
              <a:buNone/>
            </a:pPr>
            <a:r>
              <a:rPr lang="en-US" sz="1700" b="1" dirty="0"/>
              <a:t>	…</a:t>
            </a:r>
          </a:p>
          <a:p>
            <a:pPr marL="1257300" lvl="3" indent="0" algn="l" rtl="0">
              <a:buNone/>
            </a:pPr>
            <a:r>
              <a:rPr lang="en-US" sz="1700" b="1" dirty="0"/>
              <a:t>	interesting movies</a:t>
            </a:r>
          </a:p>
          <a:p>
            <a:pPr algn="l" rtl="0"/>
            <a:r>
              <a:rPr lang="en-US" sz="2800" b="1" dirty="0"/>
              <a:t>Output: </a:t>
            </a:r>
          </a:p>
          <a:p>
            <a:pPr marL="0" indent="0" algn="l" rtl="0">
              <a:buNone/>
            </a:pPr>
            <a:r>
              <a:rPr lang="en-US" sz="1700" b="1" dirty="0"/>
              <a:t>		cheap REGULAR</a:t>
            </a:r>
          </a:p>
          <a:p>
            <a:pPr marL="0" indent="0" algn="l" rtl="0">
              <a:buNone/>
            </a:pPr>
            <a:r>
              <a:rPr lang="en-US" sz="1700" b="1" dirty="0"/>
              <a:t>		smartphone IMPORTANT</a:t>
            </a:r>
          </a:p>
          <a:p>
            <a:pPr marL="0" indent="0" algn="l" rtl="0">
              <a:buNone/>
            </a:pPr>
            <a:r>
              <a:rPr lang="en-US" sz="1700" b="1" dirty="0"/>
              <a:t>		new REGULAR</a:t>
            </a:r>
          </a:p>
          <a:p>
            <a:pPr marL="0" indent="0" algn="l" rtl="0">
              <a:buNone/>
            </a:pPr>
            <a:r>
              <a:rPr lang="en-US" sz="1700" b="1" dirty="0"/>
              <a:t>		movies IMPORTANT</a:t>
            </a:r>
          </a:p>
          <a:p>
            <a:pPr marL="0" indent="0" algn="l" rtl="0">
              <a:buNone/>
            </a:pPr>
            <a:r>
              <a:rPr lang="en-US" sz="1700" b="1" dirty="0"/>
              <a:t>		…</a:t>
            </a:r>
          </a:p>
        </p:txBody>
      </p:sp>
    </p:spTree>
    <p:extLst>
      <p:ext uri="{BB962C8B-B14F-4D97-AF65-F5344CB8AC3E}">
        <p14:creationId xmlns:p14="http://schemas.microsoft.com/office/powerpoint/2010/main" val="373846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a:t>Important tokens example - solution</a:t>
            </a:r>
          </a:p>
        </p:txBody>
      </p:sp>
      <p:sp>
        <p:nvSpPr>
          <p:cNvPr id="4" name="Content Placeholder 3"/>
          <p:cNvSpPr>
            <a:spLocks noGrp="1"/>
          </p:cNvSpPr>
          <p:nvPr>
            <p:ph idx="1"/>
          </p:nvPr>
        </p:nvSpPr>
        <p:spPr>
          <a:xfrm>
            <a:off x="457200" y="1600200"/>
            <a:ext cx="8229600" cy="5141168"/>
          </a:xfrm>
        </p:spPr>
        <p:txBody>
          <a:bodyPr>
            <a:normAutofit/>
          </a:bodyPr>
          <a:lstStyle/>
          <a:p>
            <a:pPr algn="l" rtl="0"/>
            <a:r>
              <a:rPr lang="en-US" sz="2800" b="1" dirty="0"/>
              <a:t>Solution: </a:t>
            </a:r>
            <a:r>
              <a:rPr lang="en-US" sz="2800" dirty="0"/>
              <a:t>important_tokens.py</a:t>
            </a:r>
          </a:p>
        </p:txBody>
      </p:sp>
      <p:sp>
        <p:nvSpPr>
          <p:cNvPr id="3" name="TextBox 2"/>
          <p:cNvSpPr txBox="1"/>
          <p:nvPr/>
        </p:nvSpPr>
        <p:spPr>
          <a:xfrm>
            <a:off x="950503" y="3284984"/>
            <a:ext cx="4125553" cy="1754326"/>
          </a:xfrm>
          <a:prstGeom prst="rect">
            <a:avLst/>
          </a:prstGeom>
          <a:noFill/>
        </p:spPr>
        <p:txBody>
          <a:bodyPr wrap="none" rtlCol="0">
            <a:spAutoFit/>
          </a:bodyPr>
          <a:lstStyle/>
          <a:p>
            <a:pPr algn="l" rtl="0"/>
            <a:r>
              <a:rPr lang="en-US" b="1" dirty="0">
                <a:solidFill>
                  <a:schemeClr val="tx2">
                    <a:lumMod val="60000"/>
                    <a:lumOff val="40000"/>
                  </a:schemeClr>
                </a:solidFill>
              </a:rPr>
              <a:t>Map:</a:t>
            </a:r>
          </a:p>
          <a:p>
            <a:pPr algn="l" rtl="0"/>
            <a:r>
              <a:rPr lang="en-US" dirty="0">
                <a:solidFill>
                  <a:schemeClr val="tx2">
                    <a:lumMod val="60000"/>
                    <a:lumOff val="40000"/>
                  </a:schemeClr>
                </a:solidFill>
              </a:rPr>
              <a:t>def</a:t>
            </a:r>
            <a:r>
              <a:rPr lang="en-US" dirty="0"/>
              <a:t> </a:t>
            </a:r>
            <a:r>
              <a:rPr lang="en-US" dirty="0" err="1"/>
              <a:t>mapfn</a:t>
            </a:r>
            <a:r>
              <a:rPr lang="en-US" dirty="0"/>
              <a:t>(k, v):</a:t>
            </a:r>
          </a:p>
          <a:p>
            <a:pPr algn="l" rtl="0"/>
            <a:r>
              <a:rPr lang="en-US" dirty="0"/>
              <a:t>	d = </a:t>
            </a:r>
            <a:r>
              <a:rPr lang="en-US" dirty="0" err="1"/>
              <a:t>v.split</a:t>
            </a:r>
            <a:r>
              <a:rPr lang="en-US" dirty="0"/>
              <a:t>("-&gt;")</a:t>
            </a:r>
          </a:p>
          <a:p>
            <a:pPr algn="l" rtl="0"/>
            <a:r>
              <a:rPr lang="en-US" dirty="0"/>
              <a:t>	pages = set(d[1].strip().split(" "))</a:t>
            </a:r>
          </a:p>
          <a:p>
            <a:pPr algn="l" rtl="0"/>
            <a:r>
              <a:rPr lang="en-US" dirty="0"/>
              <a:t>	</a:t>
            </a:r>
            <a:r>
              <a:rPr lang="en-US" dirty="0">
                <a:solidFill>
                  <a:schemeClr val="tx2">
                    <a:lumMod val="60000"/>
                    <a:lumOff val="40000"/>
                  </a:schemeClr>
                </a:solidFill>
              </a:rPr>
              <a:t>for</a:t>
            </a:r>
            <a:r>
              <a:rPr lang="en-US" dirty="0"/>
              <a:t> w </a:t>
            </a:r>
            <a:r>
              <a:rPr lang="en-US" dirty="0">
                <a:solidFill>
                  <a:schemeClr val="tx2">
                    <a:lumMod val="60000"/>
                    <a:lumOff val="40000"/>
                  </a:schemeClr>
                </a:solidFill>
              </a:rPr>
              <a:t>in</a:t>
            </a:r>
            <a:r>
              <a:rPr lang="en-US" dirty="0"/>
              <a:t> pages:</a:t>
            </a:r>
          </a:p>
          <a:p>
            <a:pPr algn="l" rtl="0"/>
            <a:r>
              <a:rPr lang="en-US" dirty="0"/>
              <a:t>		</a:t>
            </a:r>
            <a:r>
              <a:rPr lang="en-US" dirty="0">
                <a:solidFill>
                  <a:schemeClr val="tx2">
                    <a:lumMod val="60000"/>
                    <a:lumOff val="40000"/>
                  </a:schemeClr>
                </a:solidFill>
              </a:rPr>
              <a:t>yield</a:t>
            </a:r>
            <a:r>
              <a:rPr lang="en-US" dirty="0"/>
              <a:t> w, d[0].strip()</a:t>
            </a:r>
          </a:p>
        </p:txBody>
      </p:sp>
      <p:sp>
        <p:nvSpPr>
          <p:cNvPr id="5" name="TextBox 4"/>
          <p:cNvSpPr txBox="1"/>
          <p:nvPr/>
        </p:nvSpPr>
        <p:spPr>
          <a:xfrm>
            <a:off x="5781035" y="3284984"/>
            <a:ext cx="2031325" cy="923330"/>
          </a:xfrm>
          <a:prstGeom prst="rect">
            <a:avLst/>
          </a:prstGeom>
          <a:noFill/>
        </p:spPr>
        <p:txBody>
          <a:bodyPr wrap="none" rtlCol="0">
            <a:spAutoFit/>
          </a:bodyPr>
          <a:lstStyle/>
          <a:p>
            <a:pPr algn="l" rtl="0"/>
            <a:r>
              <a:rPr lang="en-US" b="1" dirty="0">
                <a:solidFill>
                  <a:schemeClr val="tx2">
                    <a:lumMod val="60000"/>
                    <a:lumOff val="40000"/>
                  </a:schemeClr>
                </a:solidFill>
              </a:rPr>
              <a:t>Reduce:</a:t>
            </a:r>
          </a:p>
          <a:p>
            <a:pPr algn="l" rtl="0"/>
            <a:r>
              <a:rPr lang="en-US" dirty="0">
                <a:solidFill>
                  <a:schemeClr val="tx2">
                    <a:lumMod val="60000"/>
                    <a:lumOff val="40000"/>
                  </a:schemeClr>
                </a:solidFill>
              </a:rPr>
              <a:t>def</a:t>
            </a:r>
            <a:r>
              <a:rPr lang="en-US" dirty="0"/>
              <a:t> </a:t>
            </a:r>
            <a:r>
              <a:rPr lang="en-US" dirty="0" err="1"/>
              <a:t>reducefn</a:t>
            </a:r>
            <a:r>
              <a:rPr lang="en-US" dirty="0"/>
              <a:t>(k, vs):	</a:t>
            </a:r>
          </a:p>
          <a:p>
            <a:pPr algn="l" rtl="0"/>
            <a:r>
              <a:rPr lang="en-US" dirty="0"/>
              <a:t>	</a:t>
            </a:r>
            <a:r>
              <a:rPr lang="en-US" dirty="0">
                <a:solidFill>
                  <a:schemeClr val="tx2">
                    <a:lumMod val="60000"/>
                    <a:lumOff val="40000"/>
                  </a:schemeClr>
                </a:solidFill>
              </a:rPr>
              <a:t>return</a:t>
            </a:r>
            <a:r>
              <a:rPr lang="en-US" dirty="0"/>
              <a:t> vs</a:t>
            </a:r>
          </a:p>
        </p:txBody>
      </p:sp>
      <p:cxnSp>
        <p:nvCxnSpPr>
          <p:cNvPr id="7" name="Straight Connector 6"/>
          <p:cNvCxnSpPr>
            <a:cxnSpLocks/>
          </p:cNvCxnSpPr>
          <p:nvPr/>
        </p:nvCxnSpPr>
        <p:spPr>
          <a:xfrm>
            <a:off x="5436096" y="2852936"/>
            <a:ext cx="0" cy="28083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951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Most popular term in search queries</a:t>
            </a:r>
          </a:p>
        </p:txBody>
      </p:sp>
      <p:sp>
        <p:nvSpPr>
          <p:cNvPr id="3" name="Content Placeholder 2"/>
          <p:cNvSpPr>
            <a:spLocks noGrp="1"/>
          </p:cNvSpPr>
          <p:nvPr>
            <p:ph idx="1"/>
          </p:nvPr>
        </p:nvSpPr>
        <p:spPr/>
        <p:txBody>
          <a:bodyPr/>
          <a:lstStyle/>
          <a:p>
            <a:pPr algn="l" rtl="0"/>
            <a:r>
              <a:rPr lang="en-US" dirty="0"/>
              <a:t>With MapReduce – easy…</a:t>
            </a:r>
          </a:p>
          <a:p>
            <a:pPr algn="l" rtl="0"/>
            <a:endParaRPr lang="en-US" dirty="0"/>
          </a:p>
          <a:p>
            <a:pPr algn="l" rtl="0"/>
            <a:r>
              <a:rPr lang="en-US" dirty="0"/>
              <a:t>What if we have only one machine with super-limited memory - like we can store only 5 words and 5 counters. And we want to find 5 most popular search terms.</a:t>
            </a:r>
          </a:p>
          <a:p>
            <a:pPr algn="l" rtl="0"/>
            <a:endParaRPr lang="en-US" dirty="0"/>
          </a:p>
          <a:p>
            <a:pPr algn="l" rtl="0"/>
            <a:r>
              <a:rPr lang="en-US" dirty="0"/>
              <a:t>Ideas?</a:t>
            </a:r>
          </a:p>
        </p:txBody>
      </p:sp>
    </p:spTree>
    <p:extLst>
      <p:ext uri="{BB962C8B-B14F-4D97-AF65-F5344CB8AC3E}">
        <p14:creationId xmlns:p14="http://schemas.microsoft.com/office/powerpoint/2010/main" val="963728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Most popular term in search queries</a:t>
            </a:r>
          </a:p>
        </p:txBody>
      </p:sp>
      <p:sp>
        <p:nvSpPr>
          <p:cNvPr id="3" name="Content Placeholder 2"/>
          <p:cNvSpPr>
            <a:spLocks noGrp="1"/>
          </p:cNvSpPr>
          <p:nvPr>
            <p:ph idx="1"/>
          </p:nvPr>
        </p:nvSpPr>
        <p:spPr>
          <a:xfrm>
            <a:off x="457200" y="1600200"/>
            <a:ext cx="8229600" cy="4925144"/>
          </a:xfrm>
        </p:spPr>
        <p:txBody>
          <a:bodyPr>
            <a:normAutofit lnSpcReduction="10000"/>
          </a:bodyPr>
          <a:lstStyle/>
          <a:p>
            <a:pPr algn="l" rtl="0"/>
            <a:r>
              <a:rPr lang="en-US" b="1" dirty="0"/>
              <a:t>Solution:</a:t>
            </a:r>
            <a:r>
              <a:rPr lang="en-US" dirty="0"/>
              <a:t> </a:t>
            </a:r>
            <a:r>
              <a:rPr lang="en-US" dirty="0" err="1"/>
              <a:t>Misra-Gries</a:t>
            </a:r>
            <a:r>
              <a:rPr lang="en-US" dirty="0"/>
              <a:t> algorithm for approximate counts on streams</a:t>
            </a:r>
          </a:p>
          <a:p>
            <a:pPr algn="l" rtl="0"/>
            <a:endParaRPr lang="en-US" dirty="0"/>
          </a:p>
          <a:p>
            <a:pPr algn="l" rtl="0"/>
            <a:r>
              <a:rPr lang="en-US" dirty="0"/>
              <a:t>Model the queries terms as a stream and maintain the counters.</a:t>
            </a:r>
          </a:p>
          <a:p>
            <a:pPr lvl="1" algn="l" rtl="0"/>
            <a:r>
              <a:rPr lang="en-US" dirty="0"/>
              <a:t>If a counter for a specific term exists – increment</a:t>
            </a:r>
          </a:p>
          <a:p>
            <a:pPr lvl="1" algn="l" rtl="0"/>
            <a:r>
              <a:rPr lang="en-US" dirty="0"/>
              <a:t>If there is no counter for a term, but still enough memory – add new counter</a:t>
            </a:r>
          </a:p>
          <a:p>
            <a:pPr lvl="1" algn="l" rtl="0"/>
            <a:r>
              <a:rPr lang="en-US" dirty="0"/>
              <a:t>If there is no memory, decrement every counter by 1, remove 0 counters</a:t>
            </a:r>
          </a:p>
        </p:txBody>
      </p:sp>
    </p:spTree>
    <p:extLst>
      <p:ext uri="{BB962C8B-B14F-4D97-AF65-F5344CB8AC3E}">
        <p14:creationId xmlns:p14="http://schemas.microsoft.com/office/powerpoint/2010/main" val="1681901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u="sng"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92D050"/>
                </a:solidFill>
              </a:rPr>
              <a:t>cheap</a:t>
            </a:r>
            <a:endParaRPr lang="en-US" sz="2400" dirty="0"/>
          </a:p>
          <a:p>
            <a:pPr marL="0" indent="0" algn="l" rtl="0">
              <a:buNone/>
            </a:pPr>
            <a:endParaRPr lang="en-US" sz="2400" dirty="0"/>
          </a:p>
          <a:p>
            <a:pPr marL="0" indent="0" algn="l" rtl="0">
              <a:buNone/>
            </a:pPr>
            <a:r>
              <a:rPr lang="en-US" sz="2400" dirty="0"/>
              <a:t>Memory: {(</a:t>
            </a:r>
            <a:r>
              <a:rPr lang="en-US" sz="2400" dirty="0">
                <a:solidFill>
                  <a:srgbClr val="92D050"/>
                </a:solidFill>
              </a:rPr>
              <a:t>cheap</a:t>
            </a:r>
            <a:r>
              <a:rPr lang="en-US" sz="2400" dirty="0"/>
              <a:t>, 1)}</a:t>
            </a:r>
          </a:p>
        </p:txBody>
      </p:sp>
    </p:spTree>
    <p:extLst>
      <p:ext uri="{BB962C8B-B14F-4D97-AF65-F5344CB8AC3E}">
        <p14:creationId xmlns:p14="http://schemas.microsoft.com/office/powerpoint/2010/main" val="691811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u="sng"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chemeClr val="tx2">
                    <a:lumMod val="40000"/>
                    <a:lumOff val="60000"/>
                  </a:schemeClr>
                </a:solidFill>
              </a:rPr>
              <a:t>blue</a:t>
            </a:r>
            <a:endParaRPr lang="en-US" sz="2400" dirty="0"/>
          </a:p>
          <a:p>
            <a:pPr marL="0" indent="0" algn="l" rtl="0">
              <a:buNone/>
            </a:pPr>
            <a:endParaRPr lang="en-US" sz="2400" dirty="0"/>
          </a:p>
          <a:p>
            <a:pPr marL="0" indent="0" algn="l" rtl="0">
              <a:buNone/>
            </a:pPr>
            <a:r>
              <a:rPr lang="en-US" sz="2400" dirty="0"/>
              <a:t>Memory: {(</a:t>
            </a:r>
            <a:r>
              <a:rPr lang="en-US" sz="2400" dirty="0">
                <a:solidFill>
                  <a:srgbClr val="92D050"/>
                </a:solidFill>
              </a:rPr>
              <a:t>cheap</a:t>
            </a:r>
            <a:r>
              <a:rPr lang="en-US" sz="2400" dirty="0"/>
              <a:t>, 1), (</a:t>
            </a:r>
            <a:r>
              <a:rPr lang="en-US" sz="2400" dirty="0">
                <a:solidFill>
                  <a:schemeClr val="tx2">
                    <a:lumMod val="40000"/>
                    <a:lumOff val="60000"/>
                  </a:schemeClr>
                </a:solidFill>
              </a:rPr>
              <a:t>blue</a:t>
            </a:r>
            <a:r>
              <a:rPr lang="en-US" sz="2400" dirty="0"/>
              <a:t>,1)}</a:t>
            </a:r>
          </a:p>
        </p:txBody>
      </p:sp>
    </p:spTree>
    <p:extLst>
      <p:ext uri="{BB962C8B-B14F-4D97-AF65-F5344CB8AC3E}">
        <p14:creationId xmlns:p14="http://schemas.microsoft.com/office/powerpoint/2010/main" val="336590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rtl="0"/>
            <a:r>
              <a:rPr lang="en-US" dirty="0"/>
              <a:t>Today’s lesson</a:t>
            </a:r>
            <a:endParaRPr lang="he-IL" dirty="0"/>
          </a:p>
        </p:txBody>
      </p:sp>
      <p:sp>
        <p:nvSpPr>
          <p:cNvPr id="3" name="Объект 2"/>
          <p:cNvSpPr>
            <a:spLocks noGrp="1"/>
          </p:cNvSpPr>
          <p:nvPr>
            <p:ph idx="1"/>
          </p:nvPr>
        </p:nvSpPr>
        <p:spPr/>
        <p:txBody>
          <a:bodyPr>
            <a:normAutofit/>
          </a:bodyPr>
          <a:lstStyle/>
          <a:p>
            <a:pPr algn="l" rtl="0"/>
            <a:r>
              <a:rPr lang="en-US" sz="4000" dirty="0"/>
              <a:t>Introduction to Data Science:</a:t>
            </a:r>
          </a:p>
          <a:p>
            <a:pPr lvl="1" algn="l" rtl="0"/>
            <a:r>
              <a:rPr lang="en-US" sz="3200" dirty="0"/>
              <a:t>Map Reduce Paradigm</a:t>
            </a:r>
          </a:p>
          <a:p>
            <a:pPr lvl="2" algn="l" rtl="0"/>
            <a:r>
              <a:rPr lang="en-US" sz="2800" dirty="0"/>
              <a:t>Recall</a:t>
            </a:r>
          </a:p>
          <a:p>
            <a:pPr lvl="2" algn="l" rtl="0"/>
            <a:r>
              <a:rPr lang="en-US" sz="2800" dirty="0"/>
              <a:t>Examples</a:t>
            </a:r>
          </a:p>
          <a:p>
            <a:pPr lvl="2" algn="l" rtl="0"/>
            <a:r>
              <a:rPr lang="en-US" sz="2800" dirty="0"/>
              <a:t>Connection to previous parts of the course</a:t>
            </a:r>
          </a:p>
          <a:p>
            <a:pPr lvl="1" algn="l" rtl="0"/>
            <a:r>
              <a:rPr lang="en-US" sz="3200" dirty="0"/>
              <a:t>MapReduce vs. Spark</a:t>
            </a:r>
          </a:p>
          <a:p>
            <a:pPr lvl="2" algn="l" rtl="0"/>
            <a:r>
              <a:rPr lang="en-US" sz="2800" dirty="0"/>
              <a:t>Discussion</a:t>
            </a:r>
          </a:p>
          <a:p>
            <a:pPr lvl="2" algn="l" rtl="0"/>
            <a:r>
              <a:rPr lang="en-US" sz="2800" dirty="0"/>
              <a:t>Examples</a:t>
            </a:r>
          </a:p>
        </p:txBody>
      </p:sp>
    </p:spTree>
    <p:extLst>
      <p:ext uri="{BB962C8B-B14F-4D97-AF65-F5344CB8AC3E}">
        <p14:creationId xmlns:p14="http://schemas.microsoft.com/office/powerpoint/2010/main" val="3197995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u="sng"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chemeClr val="accent2">
                    <a:lumMod val="40000"/>
                    <a:lumOff val="60000"/>
                  </a:schemeClr>
                </a:solidFill>
              </a:rPr>
              <a:t>smartphone</a:t>
            </a:r>
            <a:endParaRPr lang="en-US" sz="2400" dirty="0"/>
          </a:p>
          <a:p>
            <a:pPr marL="0" indent="0" algn="l" rtl="0">
              <a:buNone/>
            </a:pPr>
            <a:endParaRPr lang="en-US" sz="2400" dirty="0"/>
          </a:p>
          <a:p>
            <a:pPr marL="0" indent="0" algn="l" rtl="0">
              <a:buNone/>
            </a:pPr>
            <a:r>
              <a:rPr lang="en-US" sz="2400" dirty="0"/>
              <a:t>Memory: {</a:t>
            </a:r>
            <a:r>
              <a:rPr lang="en-US" sz="2400" strike="sngStrike" dirty="0"/>
              <a:t>(</a:t>
            </a:r>
            <a:r>
              <a:rPr lang="en-US" sz="2400" strike="sngStrike" dirty="0">
                <a:solidFill>
                  <a:srgbClr val="92D050"/>
                </a:solidFill>
              </a:rPr>
              <a:t>cheap</a:t>
            </a:r>
            <a:r>
              <a:rPr lang="en-US" sz="2400" strike="sngStrike" dirty="0"/>
              <a:t>, 0)</a:t>
            </a:r>
            <a:r>
              <a:rPr lang="en-US" sz="2400" dirty="0"/>
              <a:t>, </a:t>
            </a:r>
            <a:r>
              <a:rPr lang="en-US" sz="2400" strike="sngStrike" dirty="0"/>
              <a:t>(</a:t>
            </a:r>
            <a:r>
              <a:rPr lang="en-US" sz="2400" strike="sngStrike" dirty="0">
                <a:solidFill>
                  <a:schemeClr val="tx2">
                    <a:lumMod val="40000"/>
                    <a:lumOff val="60000"/>
                  </a:schemeClr>
                </a:solidFill>
              </a:rPr>
              <a:t>blue</a:t>
            </a:r>
            <a:r>
              <a:rPr lang="en-US" sz="2400" strike="sngStrike" dirty="0"/>
              <a:t>,0)</a:t>
            </a:r>
            <a:r>
              <a:rPr lang="en-US" sz="2400" dirty="0"/>
              <a:t>}</a:t>
            </a:r>
          </a:p>
        </p:txBody>
      </p:sp>
    </p:spTree>
    <p:extLst>
      <p:ext uri="{BB962C8B-B14F-4D97-AF65-F5344CB8AC3E}">
        <p14:creationId xmlns:p14="http://schemas.microsoft.com/office/powerpoint/2010/main" val="2604585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u="sng"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FF0000"/>
                </a:solidFill>
              </a:rPr>
              <a:t>Barcelona</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,1)}</a:t>
            </a:r>
          </a:p>
        </p:txBody>
      </p:sp>
    </p:spTree>
    <p:extLst>
      <p:ext uri="{BB962C8B-B14F-4D97-AF65-F5344CB8AC3E}">
        <p14:creationId xmlns:p14="http://schemas.microsoft.com/office/powerpoint/2010/main" val="2360124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u="sng"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92D050"/>
                </a:solidFill>
              </a:rPr>
              <a:t>cheap</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,1), (</a:t>
            </a:r>
            <a:r>
              <a:rPr lang="en-US" sz="2400" dirty="0">
                <a:solidFill>
                  <a:srgbClr val="92D050"/>
                </a:solidFill>
              </a:rPr>
              <a:t>cheap</a:t>
            </a:r>
            <a:r>
              <a:rPr lang="en-US" sz="2400" dirty="0"/>
              <a:t>,1)}</a:t>
            </a:r>
          </a:p>
        </p:txBody>
      </p:sp>
    </p:spTree>
    <p:extLst>
      <p:ext uri="{BB962C8B-B14F-4D97-AF65-F5344CB8AC3E}">
        <p14:creationId xmlns:p14="http://schemas.microsoft.com/office/powerpoint/2010/main" val="2535265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u="sng"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92D050"/>
                </a:solidFill>
              </a:rPr>
              <a:t>cheap</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,1), (</a:t>
            </a:r>
            <a:r>
              <a:rPr lang="en-US" sz="2400" dirty="0">
                <a:solidFill>
                  <a:srgbClr val="92D050"/>
                </a:solidFill>
              </a:rPr>
              <a:t>cheap</a:t>
            </a:r>
            <a:r>
              <a:rPr lang="en-US" sz="2400" dirty="0"/>
              <a:t>,2)}</a:t>
            </a:r>
          </a:p>
        </p:txBody>
      </p:sp>
    </p:spTree>
    <p:extLst>
      <p:ext uri="{BB962C8B-B14F-4D97-AF65-F5344CB8AC3E}">
        <p14:creationId xmlns:p14="http://schemas.microsoft.com/office/powerpoint/2010/main" val="11257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u="sng"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FF0000"/>
                </a:solidFill>
              </a:rPr>
              <a:t>Barcelona</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,2), (</a:t>
            </a:r>
            <a:r>
              <a:rPr lang="en-US" sz="2400" dirty="0">
                <a:solidFill>
                  <a:srgbClr val="92D050"/>
                </a:solidFill>
              </a:rPr>
              <a:t>cheap</a:t>
            </a:r>
            <a:r>
              <a:rPr lang="en-US" sz="2400" dirty="0"/>
              <a:t>,2)}</a:t>
            </a:r>
          </a:p>
        </p:txBody>
      </p:sp>
    </p:spTree>
    <p:extLst>
      <p:ext uri="{BB962C8B-B14F-4D97-AF65-F5344CB8AC3E}">
        <p14:creationId xmlns:p14="http://schemas.microsoft.com/office/powerpoint/2010/main" val="2878530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u="sng"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chemeClr val="accent2">
                    <a:lumMod val="40000"/>
                    <a:lumOff val="60000"/>
                  </a:schemeClr>
                </a:solidFill>
              </a:rPr>
              <a:t>smartphone</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,1), (</a:t>
            </a:r>
            <a:r>
              <a:rPr lang="en-US" sz="2400" dirty="0">
                <a:solidFill>
                  <a:srgbClr val="92D050"/>
                </a:solidFill>
              </a:rPr>
              <a:t>cheap</a:t>
            </a:r>
            <a:r>
              <a:rPr lang="en-US" sz="2400" dirty="0"/>
              <a:t>,1)}</a:t>
            </a:r>
          </a:p>
        </p:txBody>
      </p:sp>
    </p:spTree>
    <p:extLst>
      <p:ext uri="{BB962C8B-B14F-4D97-AF65-F5344CB8AC3E}">
        <p14:creationId xmlns:p14="http://schemas.microsoft.com/office/powerpoint/2010/main" val="2401419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u="sng"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92D050"/>
                </a:solidFill>
              </a:rPr>
              <a:t>cheap</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,1), (</a:t>
            </a:r>
            <a:r>
              <a:rPr lang="en-US" sz="2400" dirty="0">
                <a:solidFill>
                  <a:srgbClr val="92D050"/>
                </a:solidFill>
              </a:rPr>
              <a:t>cheap</a:t>
            </a:r>
            <a:r>
              <a:rPr lang="en-US" sz="2400" dirty="0"/>
              <a:t>,2)}</a:t>
            </a:r>
          </a:p>
        </p:txBody>
      </p:sp>
    </p:spTree>
    <p:extLst>
      <p:ext uri="{BB962C8B-B14F-4D97-AF65-F5344CB8AC3E}">
        <p14:creationId xmlns:p14="http://schemas.microsoft.com/office/powerpoint/2010/main" val="665811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u="sng"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FF0000"/>
                </a:solidFill>
              </a:rPr>
              <a:t>Barcelona</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,2), (</a:t>
            </a:r>
            <a:r>
              <a:rPr lang="en-US" sz="2400" dirty="0">
                <a:solidFill>
                  <a:srgbClr val="92D050"/>
                </a:solidFill>
              </a:rPr>
              <a:t>cheap</a:t>
            </a:r>
            <a:r>
              <a:rPr lang="en-US" sz="2400" dirty="0"/>
              <a:t>,2)}</a:t>
            </a:r>
          </a:p>
        </p:txBody>
      </p:sp>
    </p:spTree>
    <p:extLst>
      <p:ext uri="{BB962C8B-B14F-4D97-AF65-F5344CB8AC3E}">
        <p14:creationId xmlns:p14="http://schemas.microsoft.com/office/powerpoint/2010/main" val="829217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u="sng"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92D050"/>
                </a:solidFill>
              </a:rPr>
              <a:t>cheap</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,2), (</a:t>
            </a:r>
            <a:r>
              <a:rPr lang="en-US" sz="2400" dirty="0">
                <a:solidFill>
                  <a:srgbClr val="92D050"/>
                </a:solidFill>
              </a:rPr>
              <a:t>cheap</a:t>
            </a:r>
            <a:r>
              <a:rPr lang="en-US" sz="2400" dirty="0"/>
              <a:t>,3)}</a:t>
            </a:r>
          </a:p>
        </p:txBody>
      </p:sp>
    </p:spTree>
    <p:extLst>
      <p:ext uri="{BB962C8B-B14F-4D97-AF65-F5344CB8AC3E}">
        <p14:creationId xmlns:p14="http://schemas.microsoft.com/office/powerpoint/2010/main" val="2283456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endParaRPr lang="en-US" dirty="0"/>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u="sng"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FF0000"/>
                </a:solidFill>
              </a:rPr>
              <a:t>Barcelona</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,3), (</a:t>
            </a:r>
            <a:r>
              <a:rPr lang="en-US" sz="2400" dirty="0">
                <a:solidFill>
                  <a:srgbClr val="92D050"/>
                </a:solidFill>
              </a:rPr>
              <a:t>cheap</a:t>
            </a:r>
            <a:r>
              <a:rPr lang="en-US" sz="2400" dirty="0"/>
              <a:t>,3)}</a:t>
            </a:r>
          </a:p>
        </p:txBody>
      </p:sp>
    </p:spTree>
    <p:extLst>
      <p:ext uri="{BB962C8B-B14F-4D97-AF65-F5344CB8AC3E}">
        <p14:creationId xmlns:p14="http://schemas.microsoft.com/office/powerpoint/2010/main" val="2168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rtl="0"/>
            <a:r>
              <a:rPr lang="en-US" dirty="0"/>
              <a:t>MapReduce Paradigm</a:t>
            </a:r>
            <a:endParaRPr lang="he-IL" dirty="0"/>
          </a:p>
        </p:txBody>
      </p:sp>
      <p:sp>
        <p:nvSpPr>
          <p:cNvPr id="3" name="Объект 2"/>
          <p:cNvSpPr>
            <a:spLocks noGrp="1"/>
          </p:cNvSpPr>
          <p:nvPr>
            <p:ph idx="1"/>
          </p:nvPr>
        </p:nvSpPr>
        <p:spPr/>
        <p:txBody>
          <a:bodyPr>
            <a:normAutofit/>
          </a:bodyPr>
          <a:lstStyle/>
          <a:p>
            <a:pPr algn="l" rtl="0"/>
            <a:r>
              <a:rPr lang="en-US" b="1" dirty="0">
                <a:solidFill>
                  <a:schemeClr val="tx2">
                    <a:lumMod val="60000"/>
                    <a:lumOff val="40000"/>
                  </a:schemeClr>
                </a:solidFill>
              </a:rPr>
              <a:t>MapReduce</a:t>
            </a:r>
            <a:r>
              <a:rPr lang="en-US" dirty="0"/>
              <a:t> is a programming model and an associated implementation for processing and generating </a:t>
            </a:r>
            <a:r>
              <a:rPr lang="en-US" b="1" dirty="0"/>
              <a:t>big data sets</a:t>
            </a:r>
            <a:r>
              <a:rPr lang="en-US" dirty="0"/>
              <a:t> with a </a:t>
            </a:r>
            <a:r>
              <a:rPr lang="en-US" b="1" dirty="0"/>
              <a:t>parallel</a:t>
            </a:r>
            <a:r>
              <a:rPr lang="en-US" dirty="0"/>
              <a:t>, </a:t>
            </a:r>
            <a:r>
              <a:rPr lang="en-US" b="1" dirty="0"/>
              <a:t>distributed</a:t>
            </a:r>
            <a:r>
              <a:rPr lang="en-US" dirty="0"/>
              <a:t> algorithm on a </a:t>
            </a:r>
            <a:r>
              <a:rPr lang="en-US" b="1" dirty="0"/>
              <a:t>cluster</a:t>
            </a:r>
          </a:p>
          <a:p>
            <a:pPr algn="l" rtl="0"/>
            <a:endParaRPr lang="en-US" sz="3200" b="1" dirty="0"/>
          </a:p>
          <a:p>
            <a:pPr algn="l" rtl="0"/>
            <a:r>
              <a:rPr lang="en-US" b="1" dirty="0"/>
              <a:t>Map() – </a:t>
            </a:r>
            <a:r>
              <a:rPr lang="en-US" dirty="0"/>
              <a:t>performs filtering and sorting</a:t>
            </a:r>
            <a:endParaRPr lang="en-US" b="1" dirty="0"/>
          </a:p>
          <a:p>
            <a:pPr algn="l" rtl="0"/>
            <a:r>
              <a:rPr lang="en-US" sz="3200" b="1" dirty="0"/>
              <a:t>Reduce</a:t>
            </a:r>
            <a:r>
              <a:rPr lang="en-US" b="1" dirty="0"/>
              <a:t>() – </a:t>
            </a:r>
            <a:r>
              <a:rPr lang="en-US" dirty="0"/>
              <a:t>performs a summary operation</a:t>
            </a:r>
            <a:endParaRPr lang="en-US" b="1" dirty="0"/>
          </a:p>
          <a:p>
            <a:pPr algn="l" rtl="0"/>
            <a:endParaRPr lang="en-US" sz="3200" b="1" dirty="0"/>
          </a:p>
        </p:txBody>
      </p:sp>
    </p:spTree>
    <p:extLst>
      <p:ext uri="{BB962C8B-B14F-4D97-AF65-F5344CB8AC3E}">
        <p14:creationId xmlns:p14="http://schemas.microsoft.com/office/powerpoint/2010/main" val="93692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endParaRPr lang="en-US" dirty="0"/>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u="sng"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chemeClr val="accent2">
                    <a:lumMod val="40000"/>
                    <a:lumOff val="60000"/>
                  </a:schemeClr>
                </a:solidFill>
              </a:rPr>
              <a:t>smartphone</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,2), (</a:t>
            </a:r>
            <a:r>
              <a:rPr lang="en-US" sz="2400" dirty="0">
                <a:solidFill>
                  <a:srgbClr val="92D050"/>
                </a:solidFill>
              </a:rPr>
              <a:t>cheap</a:t>
            </a:r>
            <a:r>
              <a:rPr lang="en-US" sz="2400" dirty="0"/>
              <a:t>,2)}</a:t>
            </a:r>
          </a:p>
        </p:txBody>
      </p:sp>
    </p:spTree>
    <p:extLst>
      <p:ext uri="{BB962C8B-B14F-4D97-AF65-F5344CB8AC3E}">
        <p14:creationId xmlns:p14="http://schemas.microsoft.com/office/powerpoint/2010/main" val="187546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endParaRPr lang="en-US" dirty="0"/>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u="sng"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chemeClr val="tx2">
                    <a:lumMod val="40000"/>
                    <a:lumOff val="60000"/>
                  </a:schemeClr>
                </a:solidFill>
              </a:rPr>
              <a:t>blue</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,1), (</a:t>
            </a:r>
            <a:r>
              <a:rPr lang="en-US" sz="2400" dirty="0">
                <a:solidFill>
                  <a:srgbClr val="92D050"/>
                </a:solidFill>
              </a:rPr>
              <a:t>cheap</a:t>
            </a:r>
            <a:r>
              <a:rPr lang="en-US" sz="2400" dirty="0"/>
              <a:t>,1)}</a:t>
            </a:r>
          </a:p>
        </p:txBody>
      </p:sp>
    </p:spTree>
    <p:extLst>
      <p:ext uri="{BB962C8B-B14F-4D97-AF65-F5344CB8AC3E}">
        <p14:creationId xmlns:p14="http://schemas.microsoft.com/office/powerpoint/2010/main" val="1828734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endParaRPr lang="en-US" dirty="0"/>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u="sng"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92D050"/>
                </a:solidFill>
              </a:rPr>
              <a:t>cheap</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,1), (</a:t>
            </a:r>
            <a:r>
              <a:rPr lang="en-US" sz="2400" dirty="0">
                <a:solidFill>
                  <a:srgbClr val="92D050"/>
                </a:solidFill>
              </a:rPr>
              <a:t>cheap</a:t>
            </a:r>
            <a:r>
              <a:rPr lang="en-US" sz="2400" dirty="0"/>
              <a:t>,2)}</a:t>
            </a:r>
          </a:p>
        </p:txBody>
      </p:sp>
    </p:spTree>
    <p:extLst>
      <p:ext uri="{BB962C8B-B14F-4D97-AF65-F5344CB8AC3E}">
        <p14:creationId xmlns:p14="http://schemas.microsoft.com/office/powerpoint/2010/main" val="4004308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4925144"/>
          </a:xfrm>
        </p:spPr>
        <p:txBody>
          <a:bodyPr>
            <a:normAutofit/>
          </a:bodyPr>
          <a:lstStyle/>
          <a:p>
            <a:pPr marL="0" indent="0" algn="l" rtl="0">
              <a:buNone/>
            </a:pPr>
            <a:r>
              <a:rPr lang="en-US" sz="2000" dirty="0"/>
              <a:t>K = 2</a:t>
            </a:r>
            <a:endParaRPr lang="en-US" dirty="0"/>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u="sng" dirty="0">
                <a:solidFill>
                  <a:srgbClr val="FF0000"/>
                </a:solidFill>
              </a:rPr>
              <a:t>Barcelona</a:t>
            </a:r>
            <a:r>
              <a:rPr lang="en-US" sz="2400" dirty="0"/>
              <a:t> , …”</a:t>
            </a:r>
          </a:p>
          <a:p>
            <a:pPr marL="0" indent="0" algn="l" rtl="0">
              <a:buNone/>
            </a:pPr>
            <a:endParaRPr lang="en-US" sz="2400" dirty="0"/>
          </a:p>
          <a:p>
            <a:pPr marL="0" indent="0" algn="l" rtl="0">
              <a:buNone/>
            </a:pPr>
            <a:r>
              <a:rPr lang="en-US" sz="2400" dirty="0"/>
              <a:t>Processing now: </a:t>
            </a:r>
            <a:r>
              <a:rPr lang="en-US" sz="2400" dirty="0">
                <a:solidFill>
                  <a:srgbClr val="FF0000"/>
                </a:solidFill>
              </a:rPr>
              <a:t>Barcelona</a:t>
            </a:r>
            <a:endParaRPr lang="en-US" sz="2400" dirty="0"/>
          </a:p>
          <a:p>
            <a:pPr marL="0" indent="0" algn="l" rtl="0">
              <a:buNone/>
            </a:pPr>
            <a:endParaRPr lang="en-US" sz="2400" dirty="0"/>
          </a:p>
          <a:p>
            <a:pPr marL="0" indent="0" algn="l" rtl="0">
              <a:buNone/>
            </a:pPr>
            <a:r>
              <a:rPr lang="en-US" sz="2400" dirty="0"/>
              <a:t>Memory: {(</a:t>
            </a:r>
            <a:r>
              <a:rPr lang="en-US" sz="2400" dirty="0">
                <a:solidFill>
                  <a:srgbClr val="FF0000"/>
                </a:solidFill>
              </a:rPr>
              <a:t>Barcelona</a:t>
            </a:r>
            <a:r>
              <a:rPr lang="en-US" sz="2400" dirty="0"/>
              <a:t>,2), (</a:t>
            </a:r>
            <a:r>
              <a:rPr lang="en-US" sz="2400" dirty="0">
                <a:solidFill>
                  <a:srgbClr val="92D050"/>
                </a:solidFill>
              </a:rPr>
              <a:t>cheap</a:t>
            </a:r>
            <a:r>
              <a:rPr lang="en-US" sz="2400" dirty="0"/>
              <a:t>,2)}</a:t>
            </a:r>
          </a:p>
        </p:txBody>
      </p:sp>
    </p:spTree>
    <p:extLst>
      <p:ext uri="{BB962C8B-B14F-4D97-AF65-F5344CB8AC3E}">
        <p14:creationId xmlns:p14="http://schemas.microsoft.com/office/powerpoint/2010/main" val="19247818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Misra-Gries</a:t>
            </a:r>
            <a:r>
              <a:rPr lang="en-US" dirty="0"/>
              <a:t> – step-by-step</a:t>
            </a:r>
          </a:p>
        </p:txBody>
      </p:sp>
      <p:sp>
        <p:nvSpPr>
          <p:cNvPr id="3" name="Content Placeholder 2"/>
          <p:cNvSpPr>
            <a:spLocks noGrp="1"/>
          </p:cNvSpPr>
          <p:nvPr>
            <p:ph idx="1"/>
          </p:nvPr>
        </p:nvSpPr>
        <p:spPr>
          <a:xfrm>
            <a:off x="457200" y="1600200"/>
            <a:ext cx="8229600" cy="5257800"/>
          </a:xfrm>
        </p:spPr>
        <p:txBody>
          <a:bodyPr>
            <a:normAutofit/>
          </a:bodyPr>
          <a:lstStyle/>
          <a:p>
            <a:pPr marL="0" indent="0" algn="l" rtl="0">
              <a:buNone/>
            </a:pPr>
            <a:r>
              <a:rPr lang="en-US" sz="2000" dirty="0"/>
              <a:t>K = 2</a:t>
            </a:r>
          </a:p>
          <a:p>
            <a:pPr marL="0" indent="0" algn="l" rtl="0">
              <a:buNone/>
            </a:pPr>
            <a:r>
              <a:rPr lang="en-US" sz="2400" dirty="0"/>
              <a:t>Stream = “</a:t>
            </a:r>
            <a:r>
              <a:rPr lang="en-US" sz="2400" dirty="0">
                <a:solidFill>
                  <a:srgbClr val="92D050"/>
                </a:solidFill>
              </a:rPr>
              <a:t>cheap</a:t>
            </a:r>
            <a:r>
              <a:rPr lang="en-US" sz="2400" dirty="0"/>
              <a:t>, </a:t>
            </a:r>
            <a:r>
              <a:rPr lang="en-US" sz="2400" dirty="0">
                <a:solidFill>
                  <a:schemeClr val="tx2">
                    <a:lumMod val="40000"/>
                    <a:lumOff val="60000"/>
                  </a:schemeClr>
                </a:solidFill>
              </a:rPr>
              <a:t>blue</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a:t>
            </a:r>
            <a:r>
              <a:rPr lang="en-US" sz="2400" dirty="0">
                <a:solidFill>
                  <a:schemeClr val="accent2">
                    <a:lumMod val="40000"/>
                    <a:lumOff val="60000"/>
                  </a:schemeClr>
                </a:solidFill>
              </a:rPr>
              <a:t>smartphone</a:t>
            </a:r>
            <a:r>
              <a:rPr lang="en-US" sz="2400" dirty="0"/>
              <a:t>, </a:t>
            </a:r>
            <a:r>
              <a:rPr lang="en-US" sz="2400" dirty="0">
                <a:solidFill>
                  <a:schemeClr val="tx2">
                    <a:lumMod val="40000"/>
                    <a:lumOff val="60000"/>
                  </a:schemeClr>
                </a:solidFill>
              </a:rPr>
              <a:t>blue</a:t>
            </a:r>
            <a:r>
              <a:rPr lang="en-US" sz="2400" dirty="0"/>
              <a:t>, </a:t>
            </a:r>
            <a:r>
              <a:rPr lang="en-US" sz="2400" dirty="0">
                <a:solidFill>
                  <a:srgbClr val="92D050"/>
                </a:solidFill>
              </a:rPr>
              <a:t>cheap</a:t>
            </a:r>
            <a:r>
              <a:rPr lang="en-US" sz="2400" dirty="0"/>
              <a:t>, </a:t>
            </a:r>
            <a:r>
              <a:rPr lang="en-US" sz="2400" dirty="0">
                <a:solidFill>
                  <a:srgbClr val="FF0000"/>
                </a:solidFill>
              </a:rPr>
              <a:t>Barcelona</a:t>
            </a:r>
            <a:r>
              <a:rPr lang="en-US" sz="2400" dirty="0"/>
              <a:t> , …”</a:t>
            </a:r>
          </a:p>
          <a:p>
            <a:pPr marL="0" indent="0" algn="l" rtl="0">
              <a:buNone/>
            </a:pPr>
            <a:endParaRPr lang="en-US" sz="2400" dirty="0"/>
          </a:p>
          <a:p>
            <a:pPr marL="0" indent="0" algn="l" rtl="0">
              <a:buNone/>
            </a:pPr>
            <a:r>
              <a:rPr lang="en-US" sz="2400" dirty="0"/>
              <a:t>Output: {(</a:t>
            </a:r>
            <a:r>
              <a:rPr lang="en-US" sz="2400" dirty="0">
                <a:solidFill>
                  <a:srgbClr val="FF0000"/>
                </a:solidFill>
              </a:rPr>
              <a:t>Barcelona</a:t>
            </a:r>
            <a:r>
              <a:rPr lang="en-US" sz="2400" dirty="0"/>
              <a:t>,2), (</a:t>
            </a:r>
            <a:r>
              <a:rPr lang="en-US" sz="2400" dirty="0">
                <a:solidFill>
                  <a:srgbClr val="92D050"/>
                </a:solidFill>
              </a:rPr>
              <a:t>cheap</a:t>
            </a:r>
            <a:r>
              <a:rPr lang="en-US" sz="2400" dirty="0"/>
              <a:t>,2)}</a:t>
            </a:r>
          </a:p>
          <a:p>
            <a:pPr marL="0" indent="0" algn="l" rtl="0">
              <a:buNone/>
            </a:pPr>
            <a:endParaRPr lang="en-US" sz="2400" dirty="0"/>
          </a:p>
          <a:p>
            <a:pPr marL="0" indent="0" algn="l" rtl="0">
              <a:buNone/>
            </a:pPr>
            <a:r>
              <a:rPr lang="en-US" sz="2400" dirty="0"/>
              <a:t>Real counts: {(</a:t>
            </a:r>
            <a:r>
              <a:rPr lang="en-US" sz="2400" dirty="0">
                <a:solidFill>
                  <a:srgbClr val="92D050"/>
                </a:solidFill>
              </a:rPr>
              <a:t>cheap</a:t>
            </a:r>
            <a:r>
              <a:rPr lang="en-US" sz="2400" dirty="0"/>
              <a:t>,6), (</a:t>
            </a:r>
            <a:r>
              <a:rPr lang="en-US" sz="2400" dirty="0">
                <a:solidFill>
                  <a:srgbClr val="FF0000"/>
                </a:solidFill>
              </a:rPr>
              <a:t>Barcelona</a:t>
            </a:r>
            <a:r>
              <a:rPr lang="en-US" sz="2400" dirty="0"/>
              <a:t>,2), (</a:t>
            </a:r>
            <a:r>
              <a:rPr lang="en-US" sz="2400" dirty="0">
                <a:solidFill>
                  <a:schemeClr val="accent2">
                    <a:lumMod val="40000"/>
                    <a:lumOff val="60000"/>
                  </a:schemeClr>
                </a:solidFill>
              </a:rPr>
              <a:t>smartphone</a:t>
            </a:r>
            <a:r>
              <a:rPr lang="en-US" sz="2400" dirty="0"/>
              <a:t>,3), (</a:t>
            </a:r>
            <a:r>
              <a:rPr lang="en-US" sz="2400" dirty="0">
                <a:solidFill>
                  <a:schemeClr val="tx2">
                    <a:lumMod val="40000"/>
                    <a:lumOff val="60000"/>
                  </a:schemeClr>
                </a:solidFill>
              </a:rPr>
              <a:t>blue</a:t>
            </a:r>
            <a:r>
              <a:rPr lang="en-US" sz="2400" dirty="0"/>
              <a:t>,2)}</a:t>
            </a:r>
          </a:p>
          <a:p>
            <a:pPr marL="0" indent="0" algn="l" rtl="0">
              <a:buNone/>
            </a:pPr>
            <a:endParaRPr lang="en-US" sz="2400" dirty="0"/>
          </a:p>
          <a:p>
            <a:pPr marL="0" indent="0" algn="l" rtl="0">
              <a:buNone/>
            </a:pPr>
            <a:r>
              <a:rPr lang="en-US" sz="2400" dirty="0"/>
              <a:t>The Top-K is the same!</a:t>
            </a:r>
          </a:p>
          <a:p>
            <a:pPr marL="0" indent="0" algn="l" rtl="0">
              <a:buNone/>
            </a:pPr>
            <a:r>
              <a:rPr lang="en-US" sz="1800" dirty="0"/>
              <a:t>In worst case may be wrong, depends on a stream.</a:t>
            </a:r>
          </a:p>
          <a:p>
            <a:pPr marL="0" indent="0" algn="l" rtl="0">
              <a:buNone/>
            </a:pPr>
            <a:r>
              <a:rPr lang="en-US" sz="1800" dirty="0"/>
              <a:t>For theoretical results: </a:t>
            </a:r>
            <a:r>
              <a:rPr lang="en-US" sz="1800" dirty="0">
                <a:hlinkClick r:id="rId2"/>
              </a:rPr>
              <a:t>http://www.cs.utexas.edu/users/misra/scannedPdf.dir/FindRepeatedElements.pdf</a:t>
            </a:r>
            <a:endParaRPr lang="en-US" sz="1800" dirty="0"/>
          </a:p>
          <a:p>
            <a:pPr marL="0" indent="0" algn="l" rtl="0">
              <a:buNone/>
            </a:pPr>
            <a:endParaRPr lang="en-US" sz="1800" dirty="0"/>
          </a:p>
        </p:txBody>
      </p:sp>
    </p:spTree>
    <p:extLst>
      <p:ext uri="{BB962C8B-B14F-4D97-AF65-F5344CB8AC3E}">
        <p14:creationId xmlns:p14="http://schemas.microsoft.com/office/powerpoint/2010/main" val="4288196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Pseudo-synonyms</a:t>
            </a:r>
          </a:p>
        </p:txBody>
      </p:sp>
      <p:sp>
        <p:nvSpPr>
          <p:cNvPr id="3" name="Content Placeholder 2"/>
          <p:cNvSpPr>
            <a:spLocks noGrp="1"/>
          </p:cNvSpPr>
          <p:nvPr>
            <p:ph idx="1"/>
          </p:nvPr>
        </p:nvSpPr>
        <p:spPr>
          <a:xfrm>
            <a:off x="457200" y="1600200"/>
            <a:ext cx="8229600" cy="4421088"/>
          </a:xfrm>
        </p:spPr>
        <p:txBody>
          <a:bodyPr>
            <a:normAutofit fontScale="55000" lnSpcReduction="20000"/>
          </a:bodyPr>
          <a:lstStyle/>
          <a:p>
            <a:pPr algn="l" rtl="0"/>
            <a:r>
              <a:rPr lang="en-US" sz="4000" b="1" dirty="0"/>
              <a:t>Data – queries:</a:t>
            </a:r>
          </a:p>
          <a:p>
            <a:pPr marL="0" indent="0" algn="l" rtl="0">
              <a:buNone/>
            </a:pPr>
            <a:r>
              <a:rPr lang="en-US" b="1" dirty="0"/>
              <a:t>	</a:t>
            </a:r>
            <a:r>
              <a:rPr lang="en-US" dirty="0"/>
              <a:t>buy cheap house</a:t>
            </a:r>
          </a:p>
          <a:p>
            <a:pPr marL="0" indent="0" algn="l" rtl="0">
              <a:buNone/>
            </a:pPr>
            <a:r>
              <a:rPr lang="en-US" b="1" dirty="0"/>
              <a:t>	</a:t>
            </a:r>
            <a:r>
              <a:rPr lang="en-US" dirty="0"/>
              <a:t>buy big house</a:t>
            </a:r>
          </a:p>
          <a:p>
            <a:pPr marL="0" indent="0" algn="l" rtl="0">
              <a:buNone/>
            </a:pPr>
            <a:r>
              <a:rPr lang="en-US" b="1" dirty="0"/>
              <a:t>	</a:t>
            </a:r>
            <a:r>
              <a:rPr lang="en-US" dirty="0"/>
              <a:t>buy new house</a:t>
            </a:r>
          </a:p>
          <a:p>
            <a:pPr marL="0" indent="0" algn="l" rtl="0">
              <a:buNone/>
            </a:pPr>
            <a:r>
              <a:rPr lang="en-US" b="1" dirty="0"/>
              <a:t>	</a:t>
            </a:r>
            <a:r>
              <a:rPr lang="en-US" dirty="0"/>
              <a:t>rent cheap car</a:t>
            </a:r>
          </a:p>
          <a:p>
            <a:pPr marL="0" indent="0" algn="l" rtl="0">
              <a:buNone/>
            </a:pPr>
            <a:r>
              <a:rPr lang="en-US" dirty="0"/>
              <a:t>	rent new car</a:t>
            </a:r>
          </a:p>
          <a:p>
            <a:pPr marL="0" indent="0" algn="l" rtl="0">
              <a:buNone/>
            </a:pPr>
            <a:r>
              <a:rPr lang="en-US" dirty="0"/>
              <a:t>	rent Volkswagen car</a:t>
            </a:r>
          </a:p>
          <a:p>
            <a:pPr marL="0" indent="0" algn="l" rtl="0">
              <a:buNone/>
            </a:pPr>
            <a:r>
              <a:rPr lang="en-US" dirty="0"/>
              <a:t>	…</a:t>
            </a:r>
          </a:p>
          <a:p>
            <a:pPr algn="l" rtl="0"/>
            <a:r>
              <a:rPr lang="en-US" sz="4000" b="1" dirty="0"/>
              <a:t>Desired output:</a:t>
            </a:r>
          </a:p>
          <a:p>
            <a:pPr marL="0" indent="0" algn="l" rtl="0">
              <a:buNone/>
            </a:pPr>
            <a:r>
              <a:rPr lang="en-US" dirty="0"/>
              <a:t>	cheap – new (2)</a:t>
            </a:r>
          </a:p>
          <a:p>
            <a:pPr marL="0" indent="0" algn="l" rtl="0">
              <a:buNone/>
            </a:pPr>
            <a:endParaRPr lang="en-US" dirty="0"/>
          </a:p>
          <a:p>
            <a:pPr algn="l" rtl="0"/>
            <a:r>
              <a:rPr lang="en-US" sz="3600" b="1" dirty="0"/>
              <a:t>Ideas? How many M/R stages needed?</a:t>
            </a:r>
          </a:p>
          <a:p>
            <a:pPr algn="l" rtl="0"/>
            <a:endParaRPr lang="en-US" dirty="0"/>
          </a:p>
          <a:p>
            <a:pPr algn="l" rtl="0"/>
            <a:r>
              <a:rPr lang="en-US" i="1" dirty="0">
                <a:solidFill>
                  <a:srgbClr val="92D050"/>
                </a:solidFill>
              </a:rPr>
              <a:t>Python implementation – HW</a:t>
            </a:r>
          </a:p>
          <a:p>
            <a:pPr algn="l" rtl="0"/>
            <a:endParaRPr lang="en-US" dirty="0"/>
          </a:p>
          <a:p>
            <a:pPr algn="l" rtl="0"/>
            <a:endParaRPr lang="en-US" dirty="0"/>
          </a:p>
        </p:txBody>
      </p:sp>
    </p:spTree>
    <p:extLst>
      <p:ext uri="{BB962C8B-B14F-4D97-AF65-F5344CB8AC3E}">
        <p14:creationId xmlns:p14="http://schemas.microsoft.com/office/powerpoint/2010/main" val="2287353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rtl="0"/>
            <a:r>
              <a:rPr lang="en-US" dirty="0"/>
              <a:t>K-Means – Recall from Recitation 2</a:t>
            </a:r>
            <a:endParaRPr lang="he-IL" dirty="0"/>
          </a:p>
        </p:txBody>
      </p:sp>
      <p:sp>
        <p:nvSpPr>
          <p:cNvPr id="3" name="Объект 2"/>
          <p:cNvSpPr>
            <a:spLocks noGrp="1"/>
          </p:cNvSpPr>
          <p:nvPr>
            <p:ph idx="1"/>
          </p:nvPr>
        </p:nvSpPr>
        <p:spPr>
          <a:xfrm>
            <a:off x="457200" y="4725144"/>
            <a:ext cx="8229600" cy="1401019"/>
          </a:xfrm>
        </p:spPr>
        <p:txBody>
          <a:bodyPr>
            <a:normAutofit/>
          </a:bodyPr>
          <a:lstStyle/>
          <a:p>
            <a:pPr algn="l" rtl="0"/>
            <a:r>
              <a:rPr lang="en-US" sz="3200" dirty="0"/>
              <a:t>Used for clustering of unlabeled data</a:t>
            </a:r>
          </a:p>
          <a:p>
            <a:pPr lvl="1" algn="l" rtl="0"/>
            <a:r>
              <a:rPr lang="en-US" dirty="0"/>
              <a:t>Example: Image compression</a:t>
            </a:r>
          </a:p>
        </p:txBody>
      </p:sp>
      <p:pic>
        <p:nvPicPr>
          <p:cNvPr id="4" name="Picture 3"/>
          <p:cNvPicPr>
            <a:picLocks noChangeAspect="1"/>
          </p:cNvPicPr>
          <p:nvPr/>
        </p:nvPicPr>
        <p:blipFill>
          <a:blip r:embed="rId2"/>
          <a:stretch>
            <a:fillRect/>
          </a:stretch>
        </p:blipFill>
        <p:spPr>
          <a:xfrm>
            <a:off x="755576" y="1427657"/>
            <a:ext cx="7296150" cy="2790825"/>
          </a:xfrm>
          <a:prstGeom prst="rect">
            <a:avLst/>
          </a:prstGeom>
        </p:spPr>
      </p:pic>
    </p:spTree>
    <p:extLst>
      <p:ext uri="{BB962C8B-B14F-4D97-AF65-F5344CB8AC3E}">
        <p14:creationId xmlns:p14="http://schemas.microsoft.com/office/powerpoint/2010/main" val="2053576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 animation </a:t>
            </a:r>
          </a:p>
        </p:txBody>
      </p:sp>
      <p:sp>
        <p:nvSpPr>
          <p:cNvPr id="5" name="Content Placeholder 4"/>
          <p:cNvSpPr>
            <a:spLocks noGrp="1"/>
          </p:cNvSpPr>
          <p:nvPr>
            <p:ph idx="1"/>
          </p:nvPr>
        </p:nvSpPr>
        <p:spPr/>
        <p:txBody>
          <a:bodyPr/>
          <a:lstStyle/>
          <a:p>
            <a:pPr algn="l" rtl="0"/>
            <a:r>
              <a:rPr lang="en-US" dirty="0"/>
              <a:t>Very good animation here:</a:t>
            </a:r>
          </a:p>
          <a:p>
            <a:pPr marL="0" indent="0" algn="l" rtl="0">
              <a:buNone/>
            </a:pPr>
            <a:r>
              <a:rPr lang="en-US" dirty="0"/>
              <a:t>	</a:t>
            </a:r>
            <a:r>
              <a:rPr lang="en-US" dirty="0">
                <a:hlinkClick r:id="rId2"/>
              </a:rPr>
              <a:t>http://shabal.in/visuals/kmeans/2.html</a:t>
            </a:r>
            <a:endParaRPr lang="en-US" dirty="0"/>
          </a:p>
          <a:p>
            <a:pPr marL="0" indent="0" algn="l" rtl="0">
              <a:buNone/>
            </a:pPr>
            <a:endParaRPr lang="en-US" dirty="0"/>
          </a:p>
        </p:txBody>
      </p:sp>
    </p:spTree>
    <p:extLst>
      <p:ext uri="{BB962C8B-B14F-4D97-AF65-F5344CB8AC3E}">
        <p14:creationId xmlns:p14="http://schemas.microsoft.com/office/powerpoint/2010/main" val="4277371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 animation </a:t>
            </a:r>
          </a:p>
        </p:txBody>
      </p:sp>
      <p:pic>
        <p:nvPicPr>
          <p:cNvPr id="1026" name="Picture 2" descr="https://codeahoy.com/img/kmeans/kmeans-animated.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9018" y="1600200"/>
            <a:ext cx="4525963"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303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 step #12</a:t>
            </a:r>
          </a:p>
        </p:txBody>
      </p:sp>
      <p:pic>
        <p:nvPicPr>
          <p:cNvPr id="5" name="Content Placeholder 4"/>
          <p:cNvPicPr>
            <a:picLocks noGrp="1" noChangeAspect="1"/>
          </p:cNvPicPr>
          <p:nvPr>
            <p:ph idx="1"/>
          </p:nvPr>
        </p:nvPicPr>
        <p:blipFill>
          <a:blip r:embed="rId2"/>
          <a:stretch>
            <a:fillRect/>
          </a:stretch>
        </p:blipFill>
        <p:spPr>
          <a:xfrm>
            <a:off x="1907704" y="1783357"/>
            <a:ext cx="5016493" cy="4525963"/>
          </a:xfrm>
          <a:prstGeom prst="rect">
            <a:avLst/>
          </a:prstGeom>
        </p:spPr>
      </p:pic>
    </p:spTree>
    <p:extLst>
      <p:ext uri="{BB962C8B-B14F-4D97-AF65-F5344CB8AC3E}">
        <p14:creationId xmlns:p14="http://schemas.microsoft.com/office/powerpoint/2010/main" val="131280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When to use MapReduce?</a:t>
            </a:r>
          </a:p>
        </p:txBody>
      </p:sp>
      <p:sp>
        <p:nvSpPr>
          <p:cNvPr id="3" name="Content Placeholder 2"/>
          <p:cNvSpPr>
            <a:spLocks noGrp="1"/>
          </p:cNvSpPr>
          <p:nvPr>
            <p:ph idx="1"/>
          </p:nvPr>
        </p:nvSpPr>
        <p:spPr/>
        <p:txBody>
          <a:bodyPr/>
          <a:lstStyle/>
          <a:p>
            <a:pPr algn="l" rtl="0"/>
            <a:endParaRPr lang="en-US" dirty="0"/>
          </a:p>
          <a:p>
            <a:pPr algn="l" rtl="0"/>
            <a:r>
              <a:rPr lang="en-US" dirty="0"/>
              <a:t>Problems that are </a:t>
            </a:r>
            <a:r>
              <a:rPr lang="en-US" b="1" i="1" dirty="0"/>
              <a:t>huge</a:t>
            </a:r>
            <a:r>
              <a:rPr lang="en-US" dirty="0"/>
              <a:t>, but not </a:t>
            </a:r>
            <a:r>
              <a:rPr lang="en-US" b="1" i="1" dirty="0"/>
              <a:t>hard</a:t>
            </a:r>
          </a:p>
          <a:p>
            <a:pPr algn="l" rtl="0"/>
            <a:endParaRPr lang="en-US" dirty="0"/>
          </a:p>
          <a:p>
            <a:pPr algn="l" rtl="0"/>
            <a:r>
              <a:rPr lang="en-US" dirty="0"/>
              <a:t>Problems that easy to parallelize  (easily partitionable and combinable) </a:t>
            </a:r>
          </a:p>
          <a:p>
            <a:pPr algn="l" rtl="0"/>
            <a:endParaRPr lang="en-US" dirty="0"/>
          </a:p>
          <a:p>
            <a:pPr algn="l" rtl="0"/>
            <a:r>
              <a:rPr lang="en-US" dirty="0"/>
              <a:t>You should only implement Map and Reduce!</a:t>
            </a:r>
          </a:p>
        </p:txBody>
      </p:sp>
    </p:spTree>
    <p:extLst>
      <p:ext uri="{BB962C8B-B14F-4D97-AF65-F5344CB8AC3E}">
        <p14:creationId xmlns:p14="http://schemas.microsoft.com/office/powerpoint/2010/main" val="2653667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on MapReduce</a:t>
            </a:r>
          </a:p>
        </p:txBody>
      </p:sp>
      <p:sp>
        <p:nvSpPr>
          <p:cNvPr id="3" name="Content Placeholder 2"/>
          <p:cNvSpPr>
            <a:spLocks noGrp="1"/>
          </p:cNvSpPr>
          <p:nvPr>
            <p:ph idx="1"/>
          </p:nvPr>
        </p:nvSpPr>
        <p:spPr/>
        <p:txBody>
          <a:bodyPr>
            <a:normAutofit fontScale="92500" lnSpcReduction="10000"/>
          </a:bodyPr>
          <a:lstStyle/>
          <a:p>
            <a:pPr algn="l" rtl="0"/>
            <a:r>
              <a:rPr lang="en-US" sz="2600" b="1" dirty="0"/>
              <a:t>Data – points (</a:t>
            </a:r>
            <a:r>
              <a:rPr lang="en-US" sz="2600" b="1" dirty="0" err="1"/>
              <a:t>x,y</a:t>
            </a:r>
            <a:r>
              <a:rPr lang="en-US" sz="2600" b="1" dirty="0"/>
              <a:t>) in [0,1]x[0,1]:</a:t>
            </a:r>
          </a:p>
          <a:p>
            <a:pPr marL="0" indent="0" algn="l" rtl="0">
              <a:buNone/>
            </a:pPr>
            <a:r>
              <a:rPr lang="en-US" sz="2000" b="1" dirty="0"/>
              <a:t>	</a:t>
            </a:r>
            <a:r>
              <a:rPr lang="en-US" sz="2000" dirty="0"/>
              <a:t>0.72    0.44</a:t>
            </a:r>
          </a:p>
          <a:p>
            <a:pPr marL="0" indent="0" algn="l" rtl="0">
              <a:buNone/>
            </a:pPr>
            <a:r>
              <a:rPr lang="en-US" sz="2000" b="1" dirty="0"/>
              <a:t>	</a:t>
            </a:r>
            <a:r>
              <a:rPr lang="en-US" sz="2000" dirty="0"/>
              <a:t>0.16    0.82</a:t>
            </a:r>
          </a:p>
          <a:p>
            <a:pPr marL="0" indent="0" algn="l" rtl="0">
              <a:buNone/>
            </a:pPr>
            <a:r>
              <a:rPr lang="en-US" sz="2000" b="1" dirty="0"/>
              <a:t>	</a:t>
            </a:r>
            <a:r>
              <a:rPr lang="en-US" sz="2000" dirty="0"/>
              <a:t>0.42    0.37</a:t>
            </a:r>
          </a:p>
          <a:p>
            <a:pPr marL="0" indent="0" algn="l" rtl="0">
              <a:buNone/>
            </a:pPr>
            <a:r>
              <a:rPr lang="en-US" sz="2000" b="1" dirty="0"/>
              <a:t>	</a:t>
            </a:r>
            <a:r>
              <a:rPr lang="en-US" sz="2000" dirty="0"/>
              <a:t>0.19    0.65</a:t>
            </a:r>
          </a:p>
          <a:p>
            <a:pPr marL="0" indent="0" algn="l" rtl="0">
              <a:buNone/>
            </a:pPr>
            <a:r>
              <a:rPr lang="en-US" sz="2000" dirty="0"/>
              <a:t>	…</a:t>
            </a:r>
          </a:p>
          <a:p>
            <a:pPr algn="l" rtl="0"/>
            <a:r>
              <a:rPr lang="en-US" sz="2600" b="1" dirty="0"/>
              <a:t>Desired output:</a:t>
            </a:r>
          </a:p>
          <a:p>
            <a:pPr marL="0" indent="0" algn="l" rtl="0">
              <a:buNone/>
            </a:pPr>
            <a:r>
              <a:rPr lang="en-US" sz="2000" dirty="0"/>
              <a:t>	(0.72    0.44)    (0.55    0.83)</a:t>
            </a:r>
          </a:p>
          <a:p>
            <a:pPr marL="0" indent="0" algn="l" rtl="0">
              <a:buNone/>
            </a:pPr>
            <a:r>
              <a:rPr lang="en-US" sz="2000" dirty="0"/>
              <a:t>	(0.16    0.82)    (0.55    0.83)</a:t>
            </a:r>
          </a:p>
          <a:p>
            <a:pPr marL="0" indent="0" algn="l" rtl="0">
              <a:buNone/>
            </a:pPr>
            <a:r>
              <a:rPr lang="en-US" sz="2000" dirty="0"/>
              <a:t>	(0.42    0.37)    (0.29    0.16)</a:t>
            </a:r>
          </a:p>
          <a:p>
            <a:pPr marL="0" indent="0" algn="l" rtl="0">
              <a:buNone/>
            </a:pPr>
            <a:r>
              <a:rPr lang="en-US" sz="2000" dirty="0"/>
              <a:t>	…</a:t>
            </a:r>
          </a:p>
          <a:p>
            <a:pPr algn="l" rtl="0"/>
            <a:endParaRPr lang="en-US" sz="2000" dirty="0"/>
          </a:p>
          <a:p>
            <a:pPr algn="l" rtl="0"/>
            <a:r>
              <a:rPr lang="en-US" sz="2000" i="1" dirty="0">
                <a:solidFill>
                  <a:srgbClr val="92D050"/>
                </a:solidFill>
              </a:rPr>
              <a:t>Python implementation – HW</a:t>
            </a:r>
          </a:p>
          <a:p>
            <a:pPr algn="l" rtl="0"/>
            <a:endParaRPr lang="en-US" dirty="0"/>
          </a:p>
        </p:txBody>
      </p:sp>
    </p:spTree>
    <p:extLst>
      <p:ext uri="{BB962C8B-B14F-4D97-AF65-F5344CB8AC3E}">
        <p14:creationId xmlns:p14="http://schemas.microsoft.com/office/powerpoint/2010/main" val="10630320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K-Means – solution sketch</a:t>
            </a:r>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pPr algn="l" rtl="0"/>
            <a:r>
              <a:rPr lang="en-US" sz="2600" b="1" dirty="0"/>
              <a:t>Map:</a:t>
            </a:r>
          </a:p>
          <a:p>
            <a:pPr lvl="1" algn="l" rtl="0"/>
            <a:r>
              <a:rPr lang="en-US" sz="1800" b="1" dirty="0"/>
              <a:t>See if there is centroids in a file, if no, generate randomly k points.</a:t>
            </a:r>
          </a:p>
          <a:p>
            <a:pPr lvl="1" algn="l" rtl="0"/>
            <a:r>
              <a:rPr lang="en-US" sz="1800" b="1" dirty="0"/>
              <a:t>On map stage, check for each point the closest</a:t>
            </a:r>
          </a:p>
          <a:p>
            <a:pPr marL="0" indent="0" algn="l" rtl="0">
              <a:buNone/>
            </a:pPr>
            <a:r>
              <a:rPr lang="en-US" sz="2000" b="1" dirty="0"/>
              <a:t>	</a:t>
            </a:r>
            <a:r>
              <a:rPr lang="en-US" sz="2000" dirty="0"/>
              <a:t>c1     (0.72    0.44)</a:t>
            </a:r>
          </a:p>
          <a:p>
            <a:pPr marL="0" indent="0" algn="l" rtl="0">
              <a:buNone/>
            </a:pPr>
            <a:r>
              <a:rPr lang="en-US" sz="2000" b="1" dirty="0"/>
              <a:t>	</a:t>
            </a:r>
            <a:r>
              <a:rPr lang="en-US" sz="2000" dirty="0"/>
              <a:t>c2     (0.16    0.82)</a:t>
            </a:r>
          </a:p>
          <a:p>
            <a:pPr marL="0" indent="0" algn="l" rtl="0">
              <a:buNone/>
            </a:pPr>
            <a:r>
              <a:rPr lang="en-US" sz="2000" b="1" dirty="0"/>
              <a:t>	</a:t>
            </a:r>
            <a:r>
              <a:rPr lang="en-US" sz="2000" dirty="0"/>
              <a:t>c3     (0.42    0.37) </a:t>
            </a:r>
          </a:p>
          <a:p>
            <a:pPr marL="0" indent="0" algn="l" rtl="0">
              <a:buNone/>
            </a:pPr>
            <a:r>
              <a:rPr lang="en-US" sz="2000" b="1" dirty="0"/>
              <a:t>	</a:t>
            </a:r>
            <a:r>
              <a:rPr lang="en-US" sz="2000" dirty="0"/>
              <a:t>c2     (0.19    0.65)</a:t>
            </a:r>
          </a:p>
          <a:p>
            <a:pPr marL="0" indent="0" algn="l" rtl="0">
              <a:buNone/>
            </a:pPr>
            <a:r>
              <a:rPr lang="en-US" sz="2000" b="1" dirty="0"/>
              <a:t>	</a:t>
            </a:r>
            <a:r>
              <a:rPr lang="en-US" sz="2000" dirty="0"/>
              <a:t>…</a:t>
            </a:r>
          </a:p>
          <a:p>
            <a:pPr algn="l" rtl="0"/>
            <a:r>
              <a:rPr lang="en-US" sz="2600" b="1" dirty="0"/>
              <a:t>Reduce:</a:t>
            </a:r>
          </a:p>
          <a:p>
            <a:pPr marL="0" indent="0" algn="l" rtl="0">
              <a:buNone/>
            </a:pPr>
            <a:r>
              <a:rPr lang="en-US" sz="2000" dirty="0"/>
              <a:t>	Calculate new centroids, see if there are point that want to change…</a:t>
            </a:r>
          </a:p>
          <a:p>
            <a:pPr marL="0" indent="0" algn="l" rtl="0">
              <a:buNone/>
            </a:pPr>
            <a:endParaRPr lang="en-US" sz="2000" dirty="0"/>
          </a:p>
          <a:p>
            <a:pPr algn="l" rtl="0"/>
            <a:r>
              <a:rPr lang="en-US" sz="2000" dirty="0"/>
              <a:t>Important note: the algorithm is iterative and should run until stopping condition reached (Which stopping condition?)</a:t>
            </a:r>
          </a:p>
          <a:p>
            <a:pPr algn="l" rtl="0"/>
            <a:endParaRPr lang="en-US" sz="2000" dirty="0"/>
          </a:p>
          <a:p>
            <a:pPr algn="l" rtl="0"/>
            <a:r>
              <a:rPr lang="en-US" sz="2000" i="1" dirty="0">
                <a:solidFill>
                  <a:srgbClr val="92D050"/>
                </a:solidFill>
              </a:rPr>
              <a:t>Python implementation – HW</a:t>
            </a:r>
          </a:p>
          <a:p>
            <a:pPr algn="l" rtl="0"/>
            <a:endParaRPr lang="en-US" dirty="0"/>
          </a:p>
        </p:txBody>
      </p:sp>
    </p:spTree>
    <p:extLst>
      <p:ext uri="{BB962C8B-B14F-4D97-AF65-F5344CB8AC3E}">
        <p14:creationId xmlns:p14="http://schemas.microsoft.com/office/powerpoint/2010/main" val="3529766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MapReduce disadvantages</a:t>
            </a:r>
          </a:p>
        </p:txBody>
      </p:sp>
      <p:sp>
        <p:nvSpPr>
          <p:cNvPr id="3" name="Content Placeholder 2"/>
          <p:cNvSpPr>
            <a:spLocks noGrp="1"/>
          </p:cNvSpPr>
          <p:nvPr>
            <p:ph idx="1"/>
          </p:nvPr>
        </p:nvSpPr>
        <p:spPr/>
        <p:txBody>
          <a:bodyPr>
            <a:normAutofit fontScale="92500" lnSpcReduction="20000"/>
          </a:bodyPr>
          <a:lstStyle/>
          <a:p>
            <a:pPr algn="l" rtl="0"/>
            <a:r>
              <a:rPr lang="en-US" dirty="0"/>
              <a:t>Iterative tasks that needs to be executed again and again (such as many ML algorithms), will store intermediate results on the hard drive, i.e. we will pay I/O for storing “useless” data</a:t>
            </a:r>
          </a:p>
          <a:p>
            <a:pPr algn="l" rtl="0"/>
            <a:endParaRPr lang="en-US" dirty="0"/>
          </a:p>
          <a:p>
            <a:pPr algn="l" rtl="0"/>
            <a:r>
              <a:rPr lang="en-US" dirty="0"/>
              <a:t>Map Reduce executes JVM on each iteration – hence we have some constant running cost</a:t>
            </a:r>
          </a:p>
          <a:p>
            <a:pPr algn="l" rtl="0"/>
            <a:endParaRPr lang="en-US" dirty="0"/>
          </a:p>
          <a:p>
            <a:pPr algn="l" rtl="0"/>
            <a:r>
              <a:rPr lang="en-US" dirty="0"/>
              <a:t>To solve such tasks, we can use </a:t>
            </a:r>
            <a:r>
              <a:rPr lang="en-US" b="1" dirty="0"/>
              <a:t>Spark</a:t>
            </a:r>
            <a:r>
              <a:rPr lang="en-US" dirty="0"/>
              <a:t>, which generalizes the MapReduce idea, and saves on unnecessary I/O</a:t>
            </a:r>
            <a:endParaRPr lang="en-US" b="1" dirty="0"/>
          </a:p>
        </p:txBody>
      </p:sp>
    </p:spTree>
    <p:extLst>
      <p:ext uri="{BB962C8B-B14F-4D97-AF65-F5344CB8AC3E}">
        <p14:creationId xmlns:p14="http://schemas.microsoft.com/office/powerpoint/2010/main" val="37735672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Spark vs. Hadoop</a:t>
            </a:r>
          </a:p>
        </p:txBody>
      </p:sp>
      <p:pic>
        <p:nvPicPr>
          <p:cNvPr id="11266" name="Picture 2" descr="Картинки по запросу spark hadoop google trend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9365" y="1600200"/>
            <a:ext cx="7045269"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2213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Spark vs. Hadoop</a:t>
            </a:r>
          </a:p>
        </p:txBody>
      </p:sp>
      <p:pic>
        <p:nvPicPr>
          <p:cNvPr id="8" name="Content Placeholder 7"/>
          <p:cNvPicPr>
            <a:picLocks noGrp="1" noChangeAspect="1"/>
          </p:cNvPicPr>
          <p:nvPr>
            <p:ph idx="1"/>
          </p:nvPr>
        </p:nvPicPr>
        <p:blipFill>
          <a:blip r:embed="rId2"/>
          <a:stretch>
            <a:fillRect/>
          </a:stretch>
        </p:blipFill>
        <p:spPr>
          <a:xfrm>
            <a:off x="1043608" y="1600200"/>
            <a:ext cx="7311951" cy="4997152"/>
          </a:xfrm>
          <a:prstGeom prst="rect">
            <a:avLst/>
          </a:prstGeom>
        </p:spPr>
      </p:pic>
    </p:spTree>
    <p:extLst>
      <p:ext uri="{BB962C8B-B14F-4D97-AF65-F5344CB8AC3E}">
        <p14:creationId xmlns:p14="http://schemas.microsoft.com/office/powerpoint/2010/main" val="39134394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in Spark</a:t>
            </a:r>
          </a:p>
        </p:txBody>
      </p:sp>
      <p:sp>
        <p:nvSpPr>
          <p:cNvPr id="3" name="Content Placeholder 2"/>
          <p:cNvSpPr>
            <a:spLocks noGrp="1"/>
          </p:cNvSpPr>
          <p:nvPr>
            <p:ph idx="1"/>
          </p:nvPr>
        </p:nvSpPr>
        <p:spPr>
          <a:xfrm>
            <a:off x="457200" y="1268760"/>
            <a:ext cx="8229600" cy="5472608"/>
          </a:xfrm>
        </p:spPr>
        <p:txBody>
          <a:bodyPr>
            <a:normAutofit/>
          </a:bodyPr>
          <a:lstStyle/>
          <a:p>
            <a:pPr marL="0" indent="0" algn="l" rtl="0">
              <a:buNone/>
            </a:pPr>
            <a:r>
              <a:rPr lang="en-US" sz="1400" dirty="0"/>
              <a:t>    spark = </a:t>
            </a:r>
            <a:r>
              <a:rPr lang="en-US" sz="1400" dirty="0" err="1"/>
              <a:t>SparkSession.builder.appName</a:t>
            </a:r>
            <a:r>
              <a:rPr lang="en-US" sz="1400" dirty="0"/>
              <a:t>("</a:t>
            </a:r>
            <a:r>
              <a:rPr lang="en-US" sz="1400" dirty="0" err="1"/>
              <a:t>PythonKMeans</a:t>
            </a:r>
            <a:r>
              <a:rPr lang="en-US" sz="1400" dirty="0"/>
              <a:t>").</a:t>
            </a:r>
            <a:r>
              <a:rPr lang="en-US" sz="1400" dirty="0" err="1"/>
              <a:t>getOrCreate</a:t>
            </a:r>
            <a:r>
              <a:rPr lang="en-US" sz="1400" dirty="0"/>
              <a:t>()</a:t>
            </a:r>
          </a:p>
          <a:p>
            <a:pPr marL="0" indent="0" algn="l" rtl="0">
              <a:buNone/>
            </a:pPr>
            <a:r>
              <a:rPr lang="en-US" sz="1400" dirty="0"/>
              <a:t>    lines = </a:t>
            </a:r>
            <a:r>
              <a:rPr lang="en-US" sz="1400" dirty="0" err="1"/>
              <a:t>spark.read.text</a:t>
            </a:r>
            <a:r>
              <a:rPr lang="en-US" sz="1400" dirty="0"/>
              <a:t>(</a:t>
            </a:r>
            <a:r>
              <a:rPr lang="en-US" sz="1400" dirty="0" err="1"/>
              <a:t>sys.argv</a:t>
            </a:r>
            <a:r>
              <a:rPr lang="en-US" sz="1400" dirty="0"/>
              <a:t>[1]).</a:t>
            </a:r>
            <a:r>
              <a:rPr lang="en-US" sz="1400" dirty="0" err="1"/>
              <a:t>rdd.map</a:t>
            </a:r>
            <a:r>
              <a:rPr lang="en-US" sz="1400" dirty="0"/>
              <a:t>(</a:t>
            </a:r>
            <a:r>
              <a:rPr lang="en-US" sz="1400" dirty="0">
                <a:solidFill>
                  <a:schemeClr val="tx2">
                    <a:lumMod val="60000"/>
                    <a:lumOff val="40000"/>
                  </a:schemeClr>
                </a:solidFill>
              </a:rPr>
              <a:t>lambda</a:t>
            </a:r>
            <a:r>
              <a:rPr lang="en-US" sz="1400" dirty="0"/>
              <a:t> r: r[0])</a:t>
            </a:r>
          </a:p>
          <a:p>
            <a:pPr marL="0" indent="0" algn="l" rtl="0">
              <a:buNone/>
            </a:pPr>
            <a:r>
              <a:rPr lang="en-US" sz="1400" dirty="0"/>
              <a:t>    data = </a:t>
            </a:r>
            <a:r>
              <a:rPr lang="en-US" sz="1400" dirty="0" err="1"/>
              <a:t>lines.map</a:t>
            </a:r>
            <a:r>
              <a:rPr lang="en-US" sz="1400" dirty="0"/>
              <a:t>(</a:t>
            </a:r>
            <a:r>
              <a:rPr lang="en-US" sz="1400" dirty="0" err="1"/>
              <a:t>parseVector</a:t>
            </a:r>
            <a:r>
              <a:rPr lang="en-US" sz="1400" dirty="0"/>
              <a:t>).cache()</a:t>
            </a:r>
          </a:p>
          <a:p>
            <a:pPr marL="0" indent="0" algn="l" rtl="0">
              <a:buNone/>
            </a:pPr>
            <a:r>
              <a:rPr lang="en-US" sz="1400" dirty="0"/>
              <a:t>    K = </a:t>
            </a:r>
            <a:r>
              <a:rPr lang="en-US" sz="1400" dirty="0" err="1"/>
              <a:t>int</a:t>
            </a:r>
            <a:r>
              <a:rPr lang="en-US" sz="1400" dirty="0"/>
              <a:t>(</a:t>
            </a:r>
            <a:r>
              <a:rPr lang="en-US" sz="1400" dirty="0" err="1">
                <a:solidFill>
                  <a:schemeClr val="tx2">
                    <a:lumMod val="60000"/>
                    <a:lumOff val="40000"/>
                  </a:schemeClr>
                </a:solidFill>
              </a:rPr>
              <a:t>sys.argv</a:t>
            </a:r>
            <a:r>
              <a:rPr lang="en-US" sz="1400" dirty="0"/>
              <a:t>[2])</a:t>
            </a:r>
          </a:p>
          <a:p>
            <a:pPr marL="0" indent="0" algn="l" rtl="0">
              <a:buNone/>
            </a:pPr>
            <a:r>
              <a:rPr lang="en-US" sz="1400" dirty="0"/>
              <a:t>    </a:t>
            </a:r>
            <a:r>
              <a:rPr lang="en-US" sz="1400" dirty="0" err="1"/>
              <a:t>convergeDist</a:t>
            </a:r>
            <a:r>
              <a:rPr lang="en-US" sz="1400" dirty="0"/>
              <a:t> = float(</a:t>
            </a:r>
            <a:r>
              <a:rPr lang="en-US" sz="1400" dirty="0" err="1">
                <a:solidFill>
                  <a:schemeClr val="tx2">
                    <a:lumMod val="60000"/>
                    <a:lumOff val="40000"/>
                  </a:schemeClr>
                </a:solidFill>
              </a:rPr>
              <a:t>sys.argv</a:t>
            </a:r>
            <a:r>
              <a:rPr lang="en-US" sz="1400" dirty="0"/>
              <a:t>[3])</a:t>
            </a:r>
          </a:p>
          <a:p>
            <a:pPr marL="0" indent="0" algn="l" rtl="0">
              <a:buNone/>
            </a:pPr>
            <a:endParaRPr lang="en-US" sz="1400" dirty="0"/>
          </a:p>
          <a:p>
            <a:pPr marL="0" indent="0" algn="l" rtl="0">
              <a:buNone/>
            </a:pPr>
            <a:r>
              <a:rPr lang="en-US" sz="1400" dirty="0"/>
              <a:t>    </a:t>
            </a:r>
            <a:r>
              <a:rPr lang="en-US" sz="1400" dirty="0" err="1"/>
              <a:t>kPoints</a:t>
            </a:r>
            <a:r>
              <a:rPr lang="en-US" sz="1400" dirty="0"/>
              <a:t> = </a:t>
            </a:r>
            <a:r>
              <a:rPr lang="en-US" sz="1400" dirty="0" err="1"/>
              <a:t>data.takeSample</a:t>
            </a:r>
            <a:r>
              <a:rPr lang="en-US" sz="1400" dirty="0"/>
              <a:t>(</a:t>
            </a:r>
            <a:r>
              <a:rPr lang="en-US" sz="1400" dirty="0">
                <a:solidFill>
                  <a:schemeClr val="tx2">
                    <a:lumMod val="60000"/>
                    <a:lumOff val="40000"/>
                  </a:schemeClr>
                </a:solidFill>
              </a:rPr>
              <a:t>False</a:t>
            </a:r>
            <a:r>
              <a:rPr lang="en-US" sz="1400" dirty="0"/>
              <a:t>, K, 1)</a:t>
            </a:r>
          </a:p>
          <a:p>
            <a:pPr marL="0" indent="0" algn="l" rtl="0">
              <a:buNone/>
            </a:pPr>
            <a:r>
              <a:rPr lang="en-US" sz="1400" dirty="0"/>
              <a:t>    </a:t>
            </a:r>
            <a:r>
              <a:rPr lang="en-US" sz="1400" dirty="0" err="1"/>
              <a:t>tempDist</a:t>
            </a:r>
            <a:r>
              <a:rPr lang="en-US" sz="1400" dirty="0"/>
              <a:t> = 1.0</a:t>
            </a:r>
          </a:p>
          <a:p>
            <a:pPr marL="0" indent="0" algn="l" rtl="0">
              <a:buNone/>
            </a:pPr>
            <a:endParaRPr lang="en-US" sz="1400" dirty="0"/>
          </a:p>
          <a:p>
            <a:pPr marL="0" indent="0" algn="l" rtl="0">
              <a:buNone/>
            </a:pPr>
            <a:r>
              <a:rPr lang="en-US" sz="1400" dirty="0"/>
              <a:t>    </a:t>
            </a:r>
            <a:r>
              <a:rPr lang="en-US" sz="1400" dirty="0">
                <a:solidFill>
                  <a:schemeClr val="tx2">
                    <a:lumMod val="60000"/>
                    <a:lumOff val="40000"/>
                  </a:schemeClr>
                </a:solidFill>
              </a:rPr>
              <a:t>while</a:t>
            </a:r>
            <a:r>
              <a:rPr lang="en-US" sz="1400" dirty="0"/>
              <a:t> </a:t>
            </a:r>
            <a:r>
              <a:rPr lang="en-US" sz="1400" dirty="0" err="1"/>
              <a:t>tempDist</a:t>
            </a:r>
            <a:r>
              <a:rPr lang="en-US" sz="1400" dirty="0"/>
              <a:t> &gt; </a:t>
            </a:r>
            <a:r>
              <a:rPr lang="en-US" sz="1400" dirty="0" err="1"/>
              <a:t>convergeDist</a:t>
            </a:r>
            <a:r>
              <a:rPr lang="en-US" sz="1400" dirty="0"/>
              <a:t>:</a:t>
            </a:r>
          </a:p>
          <a:p>
            <a:pPr marL="0" indent="0" algn="l" rtl="0">
              <a:buNone/>
            </a:pPr>
            <a:r>
              <a:rPr lang="en-US" sz="1400" dirty="0"/>
              <a:t>        closest = </a:t>
            </a:r>
            <a:r>
              <a:rPr lang="en-US" sz="1400" dirty="0" err="1"/>
              <a:t>data.map</a:t>
            </a:r>
            <a:r>
              <a:rPr lang="en-US" sz="1400" dirty="0"/>
              <a:t>(lambda p: (</a:t>
            </a:r>
            <a:r>
              <a:rPr lang="en-US" sz="1400" dirty="0" err="1"/>
              <a:t>closestPoint</a:t>
            </a:r>
            <a:r>
              <a:rPr lang="en-US" sz="1400" dirty="0"/>
              <a:t>(p, </a:t>
            </a:r>
            <a:r>
              <a:rPr lang="en-US" sz="1400" dirty="0" err="1"/>
              <a:t>kPoints</a:t>
            </a:r>
            <a:r>
              <a:rPr lang="en-US" sz="1400" dirty="0"/>
              <a:t>), (p, 1)))</a:t>
            </a:r>
          </a:p>
          <a:p>
            <a:pPr marL="0" indent="0" algn="l" rtl="0">
              <a:buNone/>
            </a:pPr>
            <a:r>
              <a:rPr lang="en-US" sz="1400" dirty="0"/>
              <a:t>        </a:t>
            </a:r>
            <a:r>
              <a:rPr lang="en-US" sz="1400" dirty="0" err="1"/>
              <a:t>pointStats</a:t>
            </a:r>
            <a:r>
              <a:rPr lang="en-US" sz="1400" dirty="0"/>
              <a:t> = </a:t>
            </a:r>
            <a:r>
              <a:rPr lang="en-US" sz="1400" dirty="0" err="1"/>
              <a:t>closest.reduceByKey</a:t>
            </a:r>
            <a:r>
              <a:rPr lang="en-US" sz="1400" dirty="0"/>
              <a:t>(</a:t>
            </a:r>
            <a:r>
              <a:rPr lang="en-US" sz="1400" dirty="0">
                <a:solidFill>
                  <a:schemeClr val="tx2">
                    <a:lumMod val="60000"/>
                    <a:lumOff val="40000"/>
                  </a:schemeClr>
                </a:solidFill>
              </a:rPr>
              <a:t>lambda</a:t>
            </a:r>
            <a:r>
              <a:rPr lang="en-US" sz="1400" dirty="0"/>
              <a:t> p1_c1, p2_c2: (p1_c1[0] + p2_c2[0], p1_c1[1] + p2_c2[1]))</a:t>
            </a:r>
          </a:p>
          <a:p>
            <a:pPr marL="0" indent="0" algn="l" rtl="0">
              <a:buNone/>
            </a:pPr>
            <a:r>
              <a:rPr lang="en-US" sz="1400" dirty="0"/>
              <a:t>        </a:t>
            </a:r>
            <a:r>
              <a:rPr lang="en-US" sz="1400" dirty="0" err="1"/>
              <a:t>newPoints</a:t>
            </a:r>
            <a:r>
              <a:rPr lang="en-US" sz="1400" dirty="0"/>
              <a:t> = </a:t>
            </a:r>
            <a:r>
              <a:rPr lang="en-US" sz="1400" dirty="0" err="1"/>
              <a:t>pointStats.map</a:t>
            </a:r>
            <a:r>
              <a:rPr lang="en-US" sz="1400" dirty="0"/>
              <a:t>(</a:t>
            </a:r>
            <a:r>
              <a:rPr lang="en-US" sz="1400" dirty="0">
                <a:solidFill>
                  <a:schemeClr val="tx2">
                    <a:lumMod val="60000"/>
                    <a:lumOff val="40000"/>
                  </a:schemeClr>
                </a:solidFill>
              </a:rPr>
              <a:t>lambda</a:t>
            </a:r>
            <a:r>
              <a:rPr lang="en-US" sz="1400" dirty="0"/>
              <a:t> </a:t>
            </a:r>
            <a:r>
              <a:rPr lang="en-US" sz="1400" dirty="0" err="1"/>
              <a:t>st</a:t>
            </a:r>
            <a:r>
              <a:rPr lang="en-US" sz="1400" dirty="0"/>
              <a:t>: (</a:t>
            </a:r>
            <a:r>
              <a:rPr lang="en-US" sz="1400" dirty="0" err="1"/>
              <a:t>st</a:t>
            </a:r>
            <a:r>
              <a:rPr lang="en-US" sz="1400" dirty="0"/>
              <a:t>[0], </a:t>
            </a:r>
            <a:r>
              <a:rPr lang="en-US" sz="1400" dirty="0" err="1"/>
              <a:t>st</a:t>
            </a:r>
            <a:r>
              <a:rPr lang="en-US" sz="1400" dirty="0"/>
              <a:t>[1][0] / </a:t>
            </a:r>
            <a:r>
              <a:rPr lang="en-US" sz="1400" dirty="0" err="1"/>
              <a:t>st</a:t>
            </a:r>
            <a:r>
              <a:rPr lang="en-US" sz="1400" dirty="0"/>
              <a:t>[1][1])).collect()</a:t>
            </a:r>
          </a:p>
          <a:p>
            <a:pPr marL="0" indent="0" algn="l" rtl="0">
              <a:buNone/>
            </a:pPr>
            <a:r>
              <a:rPr lang="en-US" sz="1400" dirty="0"/>
              <a:t>        </a:t>
            </a:r>
            <a:r>
              <a:rPr lang="en-US" sz="1400" dirty="0" err="1"/>
              <a:t>tempDist</a:t>
            </a:r>
            <a:r>
              <a:rPr lang="en-US" sz="1400" dirty="0"/>
              <a:t> = sum(</a:t>
            </a:r>
            <a:r>
              <a:rPr lang="en-US" sz="1400" dirty="0" err="1"/>
              <a:t>np.sum</a:t>
            </a:r>
            <a:r>
              <a:rPr lang="en-US" sz="1400" dirty="0"/>
              <a:t>((</a:t>
            </a:r>
            <a:r>
              <a:rPr lang="en-US" sz="1400" dirty="0" err="1"/>
              <a:t>kPoints</a:t>
            </a:r>
            <a:r>
              <a:rPr lang="en-US" sz="1400" dirty="0"/>
              <a:t>[</a:t>
            </a:r>
            <a:r>
              <a:rPr lang="en-US" sz="1400" dirty="0" err="1"/>
              <a:t>iK</a:t>
            </a:r>
            <a:r>
              <a:rPr lang="en-US" sz="1400" dirty="0"/>
              <a:t>] - p) ** 2) for (</a:t>
            </a:r>
            <a:r>
              <a:rPr lang="en-US" sz="1400" dirty="0" err="1"/>
              <a:t>iK</a:t>
            </a:r>
            <a:r>
              <a:rPr lang="en-US" sz="1400" dirty="0"/>
              <a:t>, p) in </a:t>
            </a:r>
            <a:r>
              <a:rPr lang="en-US" sz="1400" dirty="0" err="1"/>
              <a:t>newPoints</a:t>
            </a:r>
            <a:r>
              <a:rPr lang="en-US" sz="1400" dirty="0"/>
              <a:t>)</a:t>
            </a:r>
          </a:p>
          <a:p>
            <a:pPr marL="0" indent="0" algn="l" rtl="0">
              <a:buNone/>
            </a:pPr>
            <a:endParaRPr lang="en-US" sz="1400" dirty="0"/>
          </a:p>
          <a:p>
            <a:pPr marL="0" indent="0" algn="l" rtl="0">
              <a:buNone/>
            </a:pPr>
            <a:r>
              <a:rPr lang="en-US" sz="1400" dirty="0"/>
              <a:t>        </a:t>
            </a:r>
            <a:r>
              <a:rPr lang="en-US" sz="1400" dirty="0">
                <a:solidFill>
                  <a:schemeClr val="tx2">
                    <a:lumMod val="60000"/>
                    <a:lumOff val="40000"/>
                  </a:schemeClr>
                </a:solidFill>
              </a:rPr>
              <a:t>for</a:t>
            </a:r>
            <a:r>
              <a:rPr lang="en-US" sz="1400" dirty="0"/>
              <a:t> (</a:t>
            </a:r>
            <a:r>
              <a:rPr lang="en-US" sz="1400" dirty="0" err="1"/>
              <a:t>iK</a:t>
            </a:r>
            <a:r>
              <a:rPr lang="en-US" sz="1400" dirty="0"/>
              <a:t>, p) </a:t>
            </a:r>
            <a:r>
              <a:rPr lang="en-US" sz="1400" dirty="0">
                <a:solidFill>
                  <a:schemeClr val="tx2">
                    <a:lumMod val="60000"/>
                    <a:lumOff val="40000"/>
                  </a:schemeClr>
                </a:solidFill>
              </a:rPr>
              <a:t>in</a:t>
            </a:r>
            <a:r>
              <a:rPr lang="en-US" sz="1400" dirty="0"/>
              <a:t> </a:t>
            </a:r>
            <a:r>
              <a:rPr lang="en-US" sz="1400" dirty="0" err="1"/>
              <a:t>newPoints</a:t>
            </a:r>
            <a:r>
              <a:rPr lang="en-US" sz="1400" dirty="0"/>
              <a:t>:</a:t>
            </a:r>
          </a:p>
          <a:p>
            <a:pPr marL="0" indent="0" algn="l" rtl="0">
              <a:buNone/>
            </a:pPr>
            <a:r>
              <a:rPr lang="en-US" sz="1400" dirty="0"/>
              <a:t>            </a:t>
            </a:r>
            <a:r>
              <a:rPr lang="en-US" sz="1400" dirty="0" err="1"/>
              <a:t>kPoints</a:t>
            </a:r>
            <a:r>
              <a:rPr lang="en-US" sz="1400" dirty="0"/>
              <a:t>[</a:t>
            </a:r>
            <a:r>
              <a:rPr lang="en-US" sz="1400" dirty="0" err="1"/>
              <a:t>iK</a:t>
            </a:r>
            <a:r>
              <a:rPr lang="en-US" sz="1400" dirty="0"/>
              <a:t>] = p</a:t>
            </a:r>
          </a:p>
          <a:p>
            <a:pPr marL="0" indent="0" algn="l" rtl="0">
              <a:buNone/>
            </a:pPr>
            <a:endParaRPr lang="en-US" sz="1400" dirty="0"/>
          </a:p>
          <a:p>
            <a:pPr marL="0" indent="0" algn="l" rtl="0">
              <a:buNone/>
            </a:pPr>
            <a:r>
              <a:rPr lang="en-US" sz="1400" dirty="0"/>
              <a:t>    </a:t>
            </a:r>
            <a:r>
              <a:rPr lang="en-US" sz="1400" dirty="0">
                <a:solidFill>
                  <a:schemeClr val="tx2">
                    <a:lumMod val="60000"/>
                    <a:lumOff val="40000"/>
                  </a:schemeClr>
                </a:solidFill>
              </a:rPr>
              <a:t>print</a:t>
            </a:r>
            <a:r>
              <a:rPr lang="en-US" sz="1400" dirty="0"/>
              <a:t>("Final centers: " + </a:t>
            </a:r>
            <a:r>
              <a:rPr lang="en-US" sz="1400" dirty="0" err="1"/>
              <a:t>str</a:t>
            </a:r>
            <a:r>
              <a:rPr lang="en-US" sz="1400" dirty="0"/>
              <a:t>(</a:t>
            </a:r>
            <a:r>
              <a:rPr lang="en-US" sz="1400" dirty="0" err="1"/>
              <a:t>kPoints</a:t>
            </a:r>
            <a:r>
              <a:rPr lang="en-US" sz="1400" dirty="0"/>
              <a:t>))</a:t>
            </a:r>
          </a:p>
          <a:p>
            <a:pPr marL="0" indent="0" algn="l" rtl="0">
              <a:buNone/>
            </a:pPr>
            <a:r>
              <a:rPr lang="en-US" sz="1400" dirty="0"/>
              <a:t>    </a:t>
            </a:r>
            <a:r>
              <a:rPr lang="en-US" sz="1400" dirty="0" err="1"/>
              <a:t>spark.stop</a:t>
            </a:r>
            <a:r>
              <a:rPr lang="en-US" sz="1400" dirty="0"/>
              <a:t>()</a:t>
            </a:r>
          </a:p>
        </p:txBody>
      </p:sp>
    </p:spTree>
    <p:extLst>
      <p:ext uri="{BB962C8B-B14F-4D97-AF65-F5344CB8AC3E}">
        <p14:creationId xmlns:p14="http://schemas.microsoft.com/office/powerpoint/2010/main" val="779782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When still should we use Hadoop?</a:t>
            </a:r>
          </a:p>
        </p:txBody>
      </p:sp>
      <p:sp>
        <p:nvSpPr>
          <p:cNvPr id="4" name="Content Placeholder 3"/>
          <p:cNvSpPr>
            <a:spLocks noGrp="1"/>
          </p:cNvSpPr>
          <p:nvPr>
            <p:ph idx="1"/>
          </p:nvPr>
        </p:nvSpPr>
        <p:spPr/>
        <p:txBody>
          <a:bodyPr>
            <a:normAutofit fontScale="85000" lnSpcReduction="20000"/>
          </a:bodyPr>
          <a:lstStyle/>
          <a:p>
            <a:pPr algn="l" rtl="0"/>
            <a:r>
              <a:rPr lang="en-US" dirty="0"/>
              <a:t>How fast you need your results? Examples:</a:t>
            </a:r>
          </a:p>
          <a:p>
            <a:pPr lvl="1" algn="l" rtl="0"/>
            <a:r>
              <a:rPr lang="en-US" dirty="0"/>
              <a:t>You process updated data once a day and data should be ready next day for reviews or analysis. </a:t>
            </a:r>
          </a:p>
          <a:p>
            <a:pPr lvl="1" algn="l" rtl="0"/>
            <a:r>
              <a:rPr lang="en-US" dirty="0"/>
              <a:t>Application that sends recommended products to subscribers</a:t>
            </a:r>
          </a:p>
          <a:p>
            <a:pPr lvl="1" algn="l" rtl="0"/>
            <a:r>
              <a:rPr lang="en-US" dirty="0"/>
              <a:t>When you have longer time say a week or 2 weeks to process data.</a:t>
            </a:r>
          </a:p>
          <a:p>
            <a:pPr lvl="1" algn="l" rtl="0"/>
            <a:endParaRPr lang="en-US" dirty="0"/>
          </a:p>
          <a:p>
            <a:pPr algn="l" rtl="0"/>
            <a:r>
              <a:rPr lang="en-US" dirty="0"/>
              <a:t>If you can afford longer data processing latency, it will be much “cheaper”. If you buy an expensive server that process data in 30 minutes and the rest 23 hours 30 minutes is idle, you can buy a cheaper server and process data in say 8 hours (e.g. overnight)</a:t>
            </a:r>
          </a:p>
          <a:p>
            <a:pPr algn="l" rtl="0"/>
            <a:endParaRPr lang="en-US" dirty="0"/>
          </a:p>
        </p:txBody>
      </p:sp>
    </p:spTree>
    <p:extLst>
      <p:ext uri="{BB962C8B-B14F-4D97-AF65-F5344CB8AC3E}">
        <p14:creationId xmlns:p14="http://schemas.microsoft.com/office/powerpoint/2010/main" val="23279714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References</a:t>
            </a:r>
          </a:p>
        </p:txBody>
      </p:sp>
      <p:sp>
        <p:nvSpPr>
          <p:cNvPr id="4" name="Content Placeholder 3"/>
          <p:cNvSpPr>
            <a:spLocks noGrp="1"/>
          </p:cNvSpPr>
          <p:nvPr>
            <p:ph idx="1"/>
          </p:nvPr>
        </p:nvSpPr>
        <p:spPr/>
        <p:txBody>
          <a:bodyPr>
            <a:normAutofit/>
          </a:bodyPr>
          <a:lstStyle/>
          <a:p>
            <a:pPr algn="l" rtl="0"/>
            <a:r>
              <a:rPr lang="en-US" sz="2400" dirty="0">
                <a:hlinkClick r:id="rId2"/>
              </a:rPr>
              <a:t>http://stevekrenzel.com/finding-friends-with-mapreduce</a:t>
            </a:r>
            <a:endParaRPr lang="en-US" sz="2400" dirty="0"/>
          </a:p>
          <a:p>
            <a:pPr algn="l" rtl="0"/>
            <a:r>
              <a:rPr lang="en-US" sz="2400" dirty="0">
                <a:hlinkClick r:id="rId3"/>
              </a:rPr>
              <a:t>https://www.slideshare.net/andreaiacono/mapreduce-34478449</a:t>
            </a:r>
            <a:endParaRPr lang="en-US" sz="2400" dirty="0"/>
          </a:p>
          <a:p>
            <a:pPr algn="l" rtl="0"/>
            <a:r>
              <a:rPr lang="en-US" sz="2400" dirty="0">
                <a:hlinkClick r:id="rId4"/>
              </a:rPr>
              <a:t>https://spark.apache.org/docs/latest/programming-guide.html</a:t>
            </a:r>
            <a:endParaRPr lang="en-US" sz="2400" dirty="0"/>
          </a:p>
          <a:p>
            <a:pPr algn="l" rtl="0"/>
            <a:r>
              <a:rPr lang="en-US" sz="2400" dirty="0">
                <a:hlinkClick r:id="rId5"/>
              </a:rPr>
              <a:t>https://habrahabr.ru/post/103490/</a:t>
            </a:r>
            <a:r>
              <a:rPr lang="en-US" sz="2400" dirty="0"/>
              <a:t> (Russian)</a:t>
            </a:r>
          </a:p>
          <a:p>
            <a:pPr algn="l" rtl="0"/>
            <a:endParaRPr lang="en-US" sz="2400" dirty="0"/>
          </a:p>
        </p:txBody>
      </p:sp>
    </p:spTree>
    <p:extLst>
      <p:ext uri="{BB962C8B-B14F-4D97-AF65-F5344CB8AC3E}">
        <p14:creationId xmlns:p14="http://schemas.microsoft.com/office/powerpoint/2010/main" val="2932687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2"/>
          <p:cNvSpPr>
            <a:spLocks noGrp="1"/>
          </p:cNvSpPr>
          <p:nvPr>
            <p:ph idx="1"/>
          </p:nvPr>
        </p:nvSpPr>
        <p:spPr>
          <a:xfrm>
            <a:off x="457200" y="1600200"/>
            <a:ext cx="8229600" cy="4709120"/>
          </a:xfrm>
        </p:spPr>
        <p:txBody>
          <a:bodyPr>
            <a:normAutofit/>
          </a:bodyPr>
          <a:lstStyle/>
          <a:p>
            <a:pPr marL="0" indent="0" algn="ctr" rtl="0">
              <a:buNone/>
            </a:pPr>
            <a:r>
              <a:rPr lang="en-US" sz="8000" b="1" dirty="0"/>
              <a:t>Questions?</a:t>
            </a:r>
            <a:endParaRPr lang="en-US" sz="8000" b="1" dirty="0">
              <a:solidFill>
                <a:schemeClr val="tx2">
                  <a:lumMod val="60000"/>
                  <a:lumOff val="40000"/>
                </a:schemeClr>
              </a:solidFill>
            </a:endParaRPr>
          </a:p>
        </p:txBody>
      </p:sp>
    </p:spTree>
    <p:extLst>
      <p:ext uri="{BB962C8B-B14F-4D97-AF65-F5344CB8AC3E}">
        <p14:creationId xmlns:p14="http://schemas.microsoft.com/office/powerpoint/2010/main" val="1512004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err="1"/>
              <a:t>WordCount</a:t>
            </a:r>
            <a:r>
              <a:rPr lang="en-US" dirty="0"/>
              <a:t> – the “Hello, World!” of MapReduce</a:t>
            </a:r>
          </a:p>
        </p:txBody>
      </p:sp>
      <p:pic>
        <p:nvPicPr>
          <p:cNvPr id="2050" name="Picture 2" descr="Картинки по запросу word count mapreduc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988840"/>
            <a:ext cx="6750752" cy="3939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51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b="1" dirty="0" err="1"/>
              <a:t>WordCount</a:t>
            </a:r>
            <a:r>
              <a:rPr lang="en-US" dirty="0"/>
              <a:t> – implementation</a:t>
            </a:r>
          </a:p>
        </p:txBody>
      </p:sp>
      <p:sp>
        <p:nvSpPr>
          <p:cNvPr id="4" name="Content Placeholder 3"/>
          <p:cNvSpPr>
            <a:spLocks noGrp="1"/>
          </p:cNvSpPr>
          <p:nvPr>
            <p:ph idx="1"/>
          </p:nvPr>
        </p:nvSpPr>
        <p:spPr>
          <a:xfrm>
            <a:off x="457200" y="1600200"/>
            <a:ext cx="8507288" cy="5357192"/>
          </a:xfrm>
        </p:spPr>
        <p:txBody>
          <a:bodyPr>
            <a:normAutofit/>
          </a:bodyPr>
          <a:lstStyle/>
          <a:p>
            <a:pPr algn="l" rtl="0"/>
            <a:r>
              <a:rPr lang="en-US" sz="2800" dirty="0"/>
              <a:t>Map:</a:t>
            </a:r>
          </a:p>
          <a:p>
            <a:pPr marL="0" indent="0" algn="l" rtl="0">
              <a:buNone/>
            </a:pPr>
            <a:r>
              <a:rPr lang="en-US" sz="2000" dirty="0">
                <a:solidFill>
                  <a:schemeClr val="tx2">
                    <a:lumMod val="60000"/>
                    <a:lumOff val="40000"/>
                  </a:schemeClr>
                </a:solidFill>
              </a:rPr>
              <a:t>	def</a:t>
            </a:r>
            <a:r>
              <a:rPr lang="en-US" sz="2000" dirty="0"/>
              <a:t> </a:t>
            </a:r>
            <a:r>
              <a:rPr lang="en-US" sz="2000" dirty="0" err="1"/>
              <a:t>mapfn</a:t>
            </a:r>
            <a:r>
              <a:rPr lang="en-US" sz="2000" dirty="0"/>
              <a:t>(k, v):    </a:t>
            </a:r>
          </a:p>
          <a:p>
            <a:pPr marL="0" indent="0" algn="l" rtl="0">
              <a:buNone/>
            </a:pPr>
            <a:r>
              <a:rPr lang="en-US" sz="2000" dirty="0"/>
              <a:t>		</a:t>
            </a:r>
            <a:r>
              <a:rPr lang="en-US" sz="2000" dirty="0">
                <a:solidFill>
                  <a:schemeClr val="tx2">
                    <a:lumMod val="60000"/>
                    <a:lumOff val="40000"/>
                  </a:schemeClr>
                </a:solidFill>
              </a:rPr>
              <a:t>for</a:t>
            </a:r>
            <a:r>
              <a:rPr lang="en-US" sz="2000" dirty="0"/>
              <a:t> w </a:t>
            </a:r>
            <a:r>
              <a:rPr lang="en-US" sz="2000" dirty="0">
                <a:solidFill>
                  <a:schemeClr val="tx2">
                    <a:lumMod val="60000"/>
                    <a:lumOff val="40000"/>
                  </a:schemeClr>
                </a:solidFill>
              </a:rPr>
              <a:t>in</a:t>
            </a:r>
            <a:r>
              <a:rPr lang="en-US" sz="2000" dirty="0"/>
              <a:t> </a:t>
            </a:r>
            <a:r>
              <a:rPr lang="en-US" sz="2000" dirty="0" err="1"/>
              <a:t>v.split</a:t>
            </a:r>
            <a:r>
              <a:rPr lang="en-US" sz="2000" dirty="0"/>
              <a:t>():        </a:t>
            </a:r>
          </a:p>
          <a:p>
            <a:pPr marL="0" indent="0" algn="l" rtl="0">
              <a:buNone/>
            </a:pPr>
            <a:r>
              <a:rPr lang="en-US" sz="2000" dirty="0"/>
              <a:t>			</a:t>
            </a:r>
            <a:r>
              <a:rPr lang="en-US" sz="2000" dirty="0">
                <a:solidFill>
                  <a:schemeClr val="tx2">
                    <a:lumMod val="60000"/>
                    <a:lumOff val="40000"/>
                  </a:schemeClr>
                </a:solidFill>
              </a:rPr>
              <a:t>yield</a:t>
            </a:r>
            <a:r>
              <a:rPr lang="en-US" sz="2000" dirty="0"/>
              <a:t> w, 1</a:t>
            </a:r>
          </a:p>
          <a:p>
            <a:pPr algn="l" rtl="0"/>
            <a:r>
              <a:rPr lang="en-US" sz="2800" dirty="0"/>
              <a:t>Reduce:</a:t>
            </a:r>
          </a:p>
          <a:p>
            <a:pPr marL="0" indent="0" algn="l" rtl="0">
              <a:buNone/>
            </a:pPr>
            <a:r>
              <a:rPr lang="en-US" sz="2000" dirty="0"/>
              <a:t>	</a:t>
            </a:r>
            <a:r>
              <a:rPr lang="en-US" sz="2000" dirty="0">
                <a:solidFill>
                  <a:schemeClr val="tx2">
                    <a:lumMod val="60000"/>
                    <a:lumOff val="40000"/>
                  </a:schemeClr>
                </a:solidFill>
              </a:rPr>
              <a:t>def</a:t>
            </a:r>
            <a:r>
              <a:rPr lang="en-US" sz="2000" dirty="0"/>
              <a:t> </a:t>
            </a:r>
            <a:r>
              <a:rPr lang="en-US" sz="2000" dirty="0" err="1"/>
              <a:t>reducefn</a:t>
            </a:r>
            <a:r>
              <a:rPr lang="en-US" sz="2000" dirty="0"/>
              <a:t>(k, vs):    </a:t>
            </a:r>
          </a:p>
          <a:p>
            <a:pPr marL="0" indent="0" algn="l" rtl="0">
              <a:buNone/>
            </a:pPr>
            <a:r>
              <a:rPr lang="en-US" sz="2000" dirty="0"/>
              <a:t>		result = sum(vs)    </a:t>
            </a:r>
          </a:p>
          <a:p>
            <a:pPr marL="0" indent="0" algn="l" rtl="0">
              <a:buNone/>
            </a:pPr>
            <a:r>
              <a:rPr lang="en-US" sz="2000" dirty="0"/>
              <a:t>		</a:t>
            </a:r>
            <a:r>
              <a:rPr lang="en-US" sz="2000" dirty="0">
                <a:solidFill>
                  <a:schemeClr val="tx2">
                    <a:lumMod val="60000"/>
                    <a:lumOff val="40000"/>
                  </a:schemeClr>
                </a:solidFill>
              </a:rPr>
              <a:t>return</a:t>
            </a:r>
            <a:r>
              <a:rPr lang="en-US" sz="2000" dirty="0"/>
              <a:t> result</a:t>
            </a:r>
          </a:p>
          <a:p>
            <a:pPr marL="0" indent="0" algn="l" rtl="0">
              <a:buNone/>
            </a:pPr>
            <a:endParaRPr lang="en-US" sz="2000" dirty="0"/>
          </a:p>
          <a:p>
            <a:pPr marL="0" indent="0" algn="l" rtl="0">
              <a:buNone/>
            </a:pPr>
            <a:r>
              <a:rPr lang="en-US" sz="2000" dirty="0"/>
              <a:t>This particular implementation is in Python (as the rest of the recitation). </a:t>
            </a:r>
          </a:p>
          <a:p>
            <a:pPr marL="0" indent="0" algn="l" rtl="0">
              <a:buNone/>
            </a:pPr>
            <a:r>
              <a:rPr lang="en-US" sz="2000" dirty="0"/>
              <a:t>Java, Scala and other languages are also supported. </a:t>
            </a:r>
          </a:p>
          <a:p>
            <a:pPr marL="0" indent="0" algn="l" rtl="0">
              <a:buNone/>
            </a:pPr>
            <a:r>
              <a:rPr lang="en-US" sz="2000" b="1" dirty="0"/>
              <a:t>It’s not important to remember the syntax, remember the pseudo-code</a:t>
            </a:r>
          </a:p>
        </p:txBody>
      </p:sp>
    </p:spTree>
    <p:extLst>
      <p:ext uri="{BB962C8B-B14F-4D97-AF65-F5344CB8AC3E}">
        <p14:creationId xmlns:p14="http://schemas.microsoft.com/office/powerpoint/2010/main" val="370409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Running our first MapReduce</a:t>
            </a:r>
          </a:p>
        </p:txBody>
      </p:sp>
      <p:sp>
        <p:nvSpPr>
          <p:cNvPr id="4" name="Content Placeholder 3"/>
          <p:cNvSpPr>
            <a:spLocks noGrp="1"/>
          </p:cNvSpPr>
          <p:nvPr>
            <p:ph idx="1"/>
          </p:nvPr>
        </p:nvSpPr>
        <p:spPr/>
        <p:txBody>
          <a:bodyPr/>
          <a:lstStyle/>
          <a:p>
            <a:pPr algn="l" rtl="0"/>
            <a:r>
              <a:rPr lang="en-US" dirty="0"/>
              <a:t>The default option – Hadoop (installed on TAU servers)</a:t>
            </a:r>
          </a:p>
          <a:p>
            <a:pPr algn="l" rtl="0"/>
            <a:endParaRPr lang="en-US" dirty="0"/>
          </a:p>
          <a:p>
            <a:pPr algn="l" rtl="0"/>
            <a:r>
              <a:rPr lang="en-US" dirty="0"/>
              <a:t>Installing Hadoop distribution from a Docker</a:t>
            </a:r>
          </a:p>
          <a:p>
            <a:pPr algn="l" rtl="0"/>
            <a:endParaRPr lang="en-US" dirty="0"/>
          </a:p>
          <a:p>
            <a:pPr algn="l" rtl="0"/>
            <a:r>
              <a:rPr lang="en-US" dirty="0"/>
              <a:t>Lightweight mode – Python “simulator”           </a:t>
            </a:r>
            <a:r>
              <a:rPr lang="en-US" sz="2800" dirty="0"/>
              <a:t>e.g.</a:t>
            </a:r>
            <a:r>
              <a:rPr lang="en-US" dirty="0"/>
              <a:t> </a:t>
            </a:r>
            <a:r>
              <a:rPr lang="en-US" sz="2400" dirty="0">
                <a:hlinkClick r:id="rId2"/>
              </a:rPr>
              <a:t>https://github.com/ziyuang/mincemeatpy</a:t>
            </a:r>
            <a:r>
              <a:rPr lang="en-US" sz="2400" dirty="0"/>
              <a:t> </a:t>
            </a:r>
          </a:p>
        </p:txBody>
      </p:sp>
    </p:spTree>
    <p:extLst>
      <p:ext uri="{BB962C8B-B14F-4D97-AF65-F5344CB8AC3E}">
        <p14:creationId xmlns:p14="http://schemas.microsoft.com/office/powerpoint/2010/main" val="225312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Running on Hadoop</a:t>
            </a:r>
          </a:p>
        </p:txBody>
      </p:sp>
      <p:sp>
        <p:nvSpPr>
          <p:cNvPr id="4" name="Content Placeholder 3"/>
          <p:cNvSpPr>
            <a:spLocks noGrp="1"/>
          </p:cNvSpPr>
          <p:nvPr>
            <p:ph idx="1"/>
          </p:nvPr>
        </p:nvSpPr>
        <p:spPr>
          <a:xfrm>
            <a:off x="457200" y="1600200"/>
            <a:ext cx="8229600" cy="4525963"/>
          </a:xfrm>
        </p:spPr>
        <p:txBody>
          <a:bodyPr>
            <a:normAutofit/>
          </a:bodyPr>
          <a:lstStyle/>
          <a:p>
            <a:pPr marL="0" indent="0" algn="l" rtl="0">
              <a:buNone/>
            </a:pPr>
            <a:r>
              <a:rPr lang="en-US" sz="2800" b="1" dirty="0" err="1"/>
              <a:t>hadoop</a:t>
            </a:r>
            <a:r>
              <a:rPr lang="en-US" sz="2800" dirty="0"/>
              <a:t> \ </a:t>
            </a:r>
          </a:p>
          <a:p>
            <a:pPr marL="0" indent="0" algn="l" rtl="0">
              <a:buNone/>
            </a:pPr>
            <a:r>
              <a:rPr lang="en-US" sz="2800" b="1" dirty="0"/>
              <a:t>jar</a:t>
            </a:r>
            <a:r>
              <a:rPr lang="en-US" sz="2800" dirty="0"/>
              <a:t> &lt;path_to_hadoop.jar&gt; \ </a:t>
            </a:r>
          </a:p>
          <a:p>
            <a:pPr marL="0" indent="0" algn="l" rtl="0">
              <a:buNone/>
            </a:pPr>
            <a:r>
              <a:rPr lang="en-US" sz="2800" b="1" dirty="0"/>
              <a:t>-mapper</a:t>
            </a:r>
            <a:r>
              <a:rPr lang="en-US" sz="2800" dirty="0"/>
              <a:t> "python mapper.py" \ </a:t>
            </a:r>
          </a:p>
          <a:p>
            <a:pPr marL="0" indent="0" algn="l" rtl="0">
              <a:buNone/>
            </a:pPr>
            <a:r>
              <a:rPr lang="en-US" sz="2800" b="1" dirty="0"/>
              <a:t>-reducer</a:t>
            </a:r>
            <a:r>
              <a:rPr lang="en-US" sz="2800" dirty="0"/>
              <a:t> "python reducer.py" \ </a:t>
            </a:r>
          </a:p>
          <a:p>
            <a:pPr marL="0" indent="0" algn="l" rtl="0">
              <a:buNone/>
            </a:pPr>
            <a:r>
              <a:rPr lang="en-US" sz="2800" b="1" dirty="0"/>
              <a:t>-input</a:t>
            </a:r>
            <a:r>
              <a:rPr lang="en-US" sz="2800" dirty="0"/>
              <a:t> "wordcount/mobydick.txt" \ </a:t>
            </a:r>
          </a:p>
          <a:p>
            <a:pPr marL="0" indent="0" algn="l" rtl="0">
              <a:buNone/>
            </a:pPr>
            <a:r>
              <a:rPr lang="en-US" sz="2800" b="1" dirty="0"/>
              <a:t>-output</a:t>
            </a:r>
            <a:r>
              <a:rPr lang="en-US" sz="2800" dirty="0"/>
              <a:t> "wordcount/output"</a:t>
            </a:r>
          </a:p>
          <a:p>
            <a:pPr marL="0" indent="0" algn="l" rtl="0">
              <a:buNone/>
            </a:pPr>
            <a:endParaRPr lang="en-US" sz="2000" dirty="0"/>
          </a:p>
          <a:p>
            <a:pPr marL="0" indent="0" algn="l" rtl="0">
              <a:buNone/>
            </a:pPr>
            <a:r>
              <a:rPr lang="en-US" sz="2000" dirty="0"/>
              <a:t>For the simplicity, we will use the python “simulator” of MapReduce.</a:t>
            </a:r>
          </a:p>
        </p:txBody>
      </p:sp>
    </p:spTree>
    <p:extLst>
      <p:ext uri="{BB962C8B-B14F-4D97-AF65-F5344CB8AC3E}">
        <p14:creationId xmlns:p14="http://schemas.microsoft.com/office/powerpoint/2010/main" val="81095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Social Networks example</a:t>
            </a:r>
          </a:p>
        </p:txBody>
      </p:sp>
      <p:sp>
        <p:nvSpPr>
          <p:cNvPr id="4" name="Content Placeholder 3"/>
          <p:cNvSpPr>
            <a:spLocks noGrp="1"/>
          </p:cNvSpPr>
          <p:nvPr>
            <p:ph idx="1"/>
          </p:nvPr>
        </p:nvSpPr>
        <p:spPr>
          <a:xfrm>
            <a:off x="457200" y="1600200"/>
            <a:ext cx="8229600" cy="5141168"/>
          </a:xfrm>
        </p:spPr>
        <p:txBody>
          <a:bodyPr>
            <a:normAutofit fontScale="92500" lnSpcReduction="10000"/>
          </a:bodyPr>
          <a:lstStyle/>
          <a:p>
            <a:pPr algn="l" rtl="0"/>
            <a:r>
              <a:rPr lang="en-US" sz="2800" b="1" dirty="0"/>
              <a:t>Task:</a:t>
            </a:r>
            <a:r>
              <a:rPr lang="en-US" sz="2800" dirty="0"/>
              <a:t> Find all mutual friends of all pairs of users</a:t>
            </a:r>
          </a:p>
          <a:p>
            <a:pPr algn="l" rtl="0"/>
            <a:r>
              <a:rPr lang="en-US" sz="2800" b="1" dirty="0"/>
              <a:t>Input: </a:t>
            </a:r>
          </a:p>
          <a:p>
            <a:pPr marL="1257300" lvl="3" indent="0" algn="l" rtl="0">
              <a:buNone/>
            </a:pPr>
            <a:r>
              <a:rPr lang="pt-BR" sz="1700" b="1" dirty="0"/>
              <a:t>	A -&gt; B C D</a:t>
            </a:r>
          </a:p>
          <a:p>
            <a:pPr marL="1257300" lvl="3" indent="0" algn="l" rtl="0">
              <a:buNone/>
            </a:pPr>
            <a:r>
              <a:rPr lang="pt-BR" sz="1700" b="1" dirty="0"/>
              <a:t>	B -&gt; A C D E</a:t>
            </a:r>
          </a:p>
          <a:p>
            <a:pPr marL="1257300" lvl="3" indent="0" algn="l" rtl="0">
              <a:buNone/>
            </a:pPr>
            <a:r>
              <a:rPr lang="pt-BR" sz="1700" b="1" dirty="0"/>
              <a:t>	C -&gt; A B D E</a:t>
            </a:r>
          </a:p>
          <a:p>
            <a:pPr marL="1257300" lvl="3" indent="0" algn="l" rtl="0">
              <a:buNone/>
            </a:pPr>
            <a:r>
              <a:rPr lang="pt-BR" sz="1700" b="1" dirty="0"/>
              <a:t>	D -&gt; A B C E</a:t>
            </a:r>
          </a:p>
          <a:p>
            <a:pPr marL="1257300" lvl="3" indent="0" algn="l" rtl="0">
              <a:buNone/>
            </a:pPr>
            <a:r>
              <a:rPr lang="pt-BR" sz="1700" b="1" dirty="0"/>
              <a:t>	E -&gt; B C D</a:t>
            </a:r>
          </a:p>
          <a:p>
            <a:pPr algn="l" rtl="0"/>
            <a:r>
              <a:rPr lang="en-US" sz="2800" b="1" dirty="0"/>
              <a:t>Output: </a:t>
            </a:r>
          </a:p>
          <a:p>
            <a:pPr marL="0" indent="0" algn="l" rtl="0">
              <a:buNone/>
            </a:pPr>
            <a:r>
              <a:rPr lang="en-US" sz="1700" b="1" dirty="0"/>
              <a:t>		('A', 'D') -&gt; {'B', 'C’}</a:t>
            </a:r>
          </a:p>
          <a:p>
            <a:pPr marL="0" indent="0" algn="l" rtl="0">
              <a:buNone/>
            </a:pPr>
            <a:r>
              <a:rPr lang="en-US" sz="1700" b="1" dirty="0"/>
              <a:t>		('A', 'C') -&gt; {'D', 'B’}</a:t>
            </a:r>
          </a:p>
          <a:p>
            <a:pPr marL="0" indent="0" algn="l" rtl="0">
              <a:buNone/>
            </a:pPr>
            <a:r>
              <a:rPr lang="en-US" sz="1700" b="1" dirty="0"/>
              <a:t>		('A', 'B') -&gt; {'D', 'C’}</a:t>
            </a:r>
          </a:p>
          <a:p>
            <a:pPr marL="0" indent="0" algn="l" rtl="0">
              <a:buNone/>
            </a:pPr>
            <a:r>
              <a:rPr lang="en-US" sz="1700" b="1" dirty="0"/>
              <a:t>		('B', 'C') -&gt; {'D', 'A', 'E’}</a:t>
            </a:r>
          </a:p>
          <a:p>
            <a:pPr marL="0" indent="0" algn="l" rtl="0">
              <a:buNone/>
            </a:pPr>
            <a:r>
              <a:rPr lang="en-US" sz="1700" b="1" dirty="0"/>
              <a:t>		('B', 'E') -&gt; {'D', 'C’}</a:t>
            </a:r>
          </a:p>
          <a:p>
            <a:pPr marL="0" indent="0" algn="l" rtl="0">
              <a:buNone/>
            </a:pPr>
            <a:r>
              <a:rPr lang="en-US" sz="1700" b="1" dirty="0"/>
              <a:t>		('B', 'D') -&gt; {'A', 'C', 'E’}</a:t>
            </a:r>
          </a:p>
          <a:p>
            <a:pPr marL="0" indent="0" algn="l" rtl="0">
              <a:buNone/>
            </a:pPr>
            <a:r>
              <a:rPr lang="en-US" sz="1700" b="1" dirty="0"/>
              <a:t>		('C', 'D') -&gt; {'A', 'B', 'E’}</a:t>
            </a:r>
          </a:p>
          <a:p>
            <a:pPr marL="0" indent="0" algn="l" rtl="0">
              <a:buNone/>
            </a:pPr>
            <a:r>
              <a:rPr lang="en-US" sz="1700" b="1" dirty="0"/>
              <a:t>		('C', 'E') -&gt; {'D', 'B’}</a:t>
            </a:r>
          </a:p>
          <a:p>
            <a:pPr marL="0" indent="0" algn="l" rtl="0">
              <a:buNone/>
            </a:pPr>
            <a:r>
              <a:rPr lang="en-US" sz="1700" b="1" dirty="0"/>
              <a:t>		('D', 'E') -&gt; {'B', 'C'}</a:t>
            </a:r>
            <a:endParaRPr lang="pt-BR" sz="1700" b="1" dirty="0"/>
          </a:p>
        </p:txBody>
      </p:sp>
    </p:spTree>
    <p:extLst>
      <p:ext uri="{BB962C8B-B14F-4D97-AF65-F5344CB8AC3E}">
        <p14:creationId xmlns:p14="http://schemas.microsoft.com/office/powerpoint/2010/main" val="10767624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7552</TotalTime>
  <Words>2153</Words>
  <Application>Microsoft Office PowerPoint</Application>
  <PresentationFormat>On-screen Show (4:3)</PresentationFormat>
  <Paragraphs>380</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Times New Roman</vt:lpstr>
      <vt:lpstr>Тема Office</vt:lpstr>
      <vt:lpstr>Intro to Data Science</vt:lpstr>
      <vt:lpstr>Today’s lesson</vt:lpstr>
      <vt:lpstr>MapReduce Paradigm</vt:lpstr>
      <vt:lpstr>When to use MapReduce?</vt:lpstr>
      <vt:lpstr>WordCount – the “Hello, World!” of MapReduce</vt:lpstr>
      <vt:lpstr>WordCount – implementation</vt:lpstr>
      <vt:lpstr>Running our first MapReduce</vt:lpstr>
      <vt:lpstr>Running on Hadoop</vt:lpstr>
      <vt:lpstr>Social Networks example</vt:lpstr>
      <vt:lpstr>Social Networks example - solution</vt:lpstr>
      <vt:lpstr>Social Networks example - data</vt:lpstr>
      <vt:lpstr>Crawling and incoming links</vt:lpstr>
      <vt:lpstr>Incoming links example - solution</vt:lpstr>
      <vt:lpstr>Important tokens in search queries</vt:lpstr>
      <vt:lpstr>Important tokens example - solution</vt:lpstr>
      <vt:lpstr>Most popular term in search queries</vt:lpstr>
      <vt:lpstr>Most popular term in search queries</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Misra-Gries – step-by-step</vt:lpstr>
      <vt:lpstr>Pseudo-synonyms</vt:lpstr>
      <vt:lpstr>K-Means – Recall from Recitation 2</vt:lpstr>
      <vt:lpstr>K-Means – animation </vt:lpstr>
      <vt:lpstr>K-Means – animation </vt:lpstr>
      <vt:lpstr>K-Means – step #12</vt:lpstr>
      <vt:lpstr>K-Means on MapReduce</vt:lpstr>
      <vt:lpstr>K-Means – solution sketch</vt:lpstr>
      <vt:lpstr>MapReduce disadvantages</vt:lpstr>
      <vt:lpstr>Spark vs. Hadoop</vt:lpstr>
      <vt:lpstr>Spark vs. Hadoop</vt:lpstr>
      <vt:lpstr>K-Means in Spark</vt:lpstr>
      <vt:lpstr>When still should we use Hadoop?</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Data Management</dc:title>
  <dc:creator>SlavaNov</dc:creator>
  <cp:lastModifiedBy>LogIn</cp:lastModifiedBy>
  <cp:revision>262</cp:revision>
  <dcterms:created xsi:type="dcterms:W3CDTF">2015-01-28T08:22:05Z</dcterms:created>
  <dcterms:modified xsi:type="dcterms:W3CDTF">2017-06-21T06:42:33Z</dcterms:modified>
</cp:coreProperties>
</file>