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2"/>
  </p:notesMasterIdLst>
  <p:sldIdLst>
    <p:sldId id="256" r:id="rId2"/>
    <p:sldId id="265" r:id="rId3"/>
    <p:sldId id="342" r:id="rId4"/>
    <p:sldId id="340" r:id="rId5"/>
    <p:sldId id="341" r:id="rId6"/>
    <p:sldId id="346" r:id="rId7"/>
    <p:sldId id="347" r:id="rId8"/>
    <p:sldId id="348" r:id="rId9"/>
    <p:sldId id="349" r:id="rId10"/>
    <p:sldId id="345" r:id="rId11"/>
    <p:sldId id="343" r:id="rId12"/>
    <p:sldId id="336" r:id="rId13"/>
    <p:sldId id="337" r:id="rId14"/>
    <p:sldId id="344" r:id="rId15"/>
    <p:sldId id="350" r:id="rId16"/>
    <p:sldId id="352" r:id="rId17"/>
    <p:sldId id="335" r:id="rId18"/>
    <p:sldId id="353" r:id="rId19"/>
    <p:sldId id="354" r:id="rId20"/>
    <p:sldId id="355" r:id="rId21"/>
    <p:sldId id="357" r:id="rId22"/>
    <p:sldId id="358" r:id="rId23"/>
    <p:sldId id="359" r:id="rId24"/>
    <p:sldId id="356" r:id="rId25"/>
    <p:sldId id="334" r:id="rId26"/>
    <p:sldId id="333" r:id="rId27"/>
    <p:sldId id="338" r:id="rId28"/>
    <p:sldId id="351" r:id="rId29"/>
    <p:sldId id="360" r:id="rId30"/>
    <p:sldId id="361" r:id="rId31"/>
    <p:sldId id="362" r:id="rId32"/>
    <p:sldId id="363" r:id="rId33"/>
    <p:sldId id="365" r:id="rId34"/>
    <p:sldId id="366" r:id="rId35"/>
    <p:sldId id="367" r:id="rId36"/>
    <p:sldId id="364" r:id="rId37"/>
    <p:sldId id="368" r:id="rId38"/>
    <p:sldId id="369" r:id="rId39"/>
    <p:sldId id="370" r:id="rId40"/>
    <p:sldId id="332" r:id="rId4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86323" autoAdjust="0"/>
  </p:normalViewPr>
  <p:slideViewPr>
    <p:cSldViewPr>
      <p:cViewPr varScale="1">
        <p:scale>
          <a:sx n="110" d="100"/>
          <a:sy n="110" d="100"/>
        </p:scale>
        <p:origin x="167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FE07404-C55F-4691-A7E8-4A7900FF9D2E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he-I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FE3CEF4-048F-4D36-87CF-5A1EB4450E7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4304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8081FC59-5F1C-43ED-B6CB-A0A70530F1D1}" type="datetimeFigureOut">
              <a:rPr lang="he-IL" smtClean="0"/>
              <a:t>כ"ח/שבט/תשע"ז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A4842F0-7415-4379-9943-5AEFB1D6B532}" type="slidenum">
              <a:rPr lang="he-IL" smtClean="0"/>
              <a:t>‹#›</a:t>
            </a:fld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1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.upenn.edu/~ccb/publications/crowdsourcing-translation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u.edu/homepage/computing/2008/summer/games-with-a-purpose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Data-Centered Crowdsourcing</a:t>
            </a:r>
            <a:br>
              <a:rPr lang="en-US" sz="6000" dirty="0"/>
            </a:br>
            <a:r>
              <a:rPr lang="en-US" sz="6000" dirty="0"/>
              <a:t>Workshop</a:t>
            </a:r>
            <a:endParaRPr lang="he-IL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016624"/>
            <a:ext cx="6858000" cy="1652736"/>
          </a:xfrm>
        </p:spPr>
        <p:txBody>
          <a:bodyPr>
            <a:noAutofit/>
          </a:bodyPr>
          <a:lstStyle/>
          <a:p>
            <a:pPr algn="ctr"/>
            <a:r>
              <a:rPr lang="he-IL" dirty="0"/>
              <a:t>       </a:t>
            </a:r>
            <a:r>
              <a:rPr lang="en-US" dirty="0"/>
              <a:t>Prof. </a:t>
            </a:r>
            <a:r>
              <a:rPr lang="en-US" dirty="0" err="1"/>
              <a:t>Tova</a:t>
            </a:r>
            <a:r>
              <a:rPr lang="en-US" dirty="0"/>
              <a:t> Milo</a:t>
            </a:r>
          </a:p>
          <a:p>
            <a:pPr algn="ctr"/>
            <a:r>
              <a:rPr lang="en-US" dirty="0" err="1"/>
              <a:t>Slava</a:t>
            </a:r>
            <a:r>
              <a:rPr lang="en-US" dirty="0"/>
              <a:t> </a:t>
            </a:r>
            <a:r>
              <a:rPr lang="en-US" dirty="0" err="1"/>
              <a:t>Novgorodov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600" dirty="0"/>
              <a:t>Tel Aviv University 2016/2017</a:t>
            </a:r>
          </a:p>
          <a:p>
            <a:pPr algn="ct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6877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/>
              <a:t>verbosity</a:t>
            </a:r>
            <a:endParaRPr lang="he-IL" dirty="0"/>
          </a:p>
        </p:txBody>
      </p:sp>
      <p:pic>
        <p:nvPicPr>
          <p:cNvPr id="2050" name="Picture 2" descr="[GWAP_Verbosity.jpg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6" y="1219124"/>
            <a:ext cx="9214264" cy="57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58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Text translation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Existing projects: </a:t>
            </a:r>
          </a:p>
          <a:p>
            <a:pPr marL="800100" lvl="1" indent="-342900" algn="l" rtl="0"/>
            <a:r>
              <a:rPr lang="en-US" sz="2400" b="0" dirty="0">
                <a:hlinkClick r:id="rId2"/>
              </a:rPr>
              <a:t>Paper from </a:t>
            </a:r>
            <a:r>
              <a:rPr lang="en-US" sz="2400" b="0" dirty="0" err="1">
                <a:hlinkClick r:id="rId2"/>
              </a:rPr>
              <a:t>UPenn</a:t>
            </a:r>
            <a:r>
              <a:rPr lang="en-US" sz="2400" b="0" dirty="0">
                <a:hlinkClick r:id="rId2"/>
              </a:rPr>
              <a:t> by </a:t>
            </a:r>
            <a:r>
              <a:rPr lang="en-US" sz="2400" b="0" dirty="0" err="1">
                <a:hlinkClick r:id="rId2"/>
              </a:rPr>
              <a:t>Zaidan</a:t>
            </a:r>
            <a:r>
              <a:rPr lang="en-US" sz="2400" b="0" dirty="0">
                <a:hlinkClick r:id="rId2"/>
              </a:rPr>
              <a:t> &amp; </a:t>
            </a:r>
            <a:r>
              <a:rPr lang="en-US" sz="2400" b="0" dirty="0" err="1">
                <a:hlinkClick r:id="rId2"/>
              </a:rPr>
              <a:t>Callison</a:t>
            </a:r>
            <a:r>
              <a:rPr lang="en-US" sz="2400" b="0" dirty="0">
                <a:hlinkClick r:id="rId2"/>
              </a:rPr>
              <a:t>-Burch</a:t>
            </a:r>
            <a:r>
              <a:rPr lang="en-US" sz="2400" b="0" dirty="0"/>
              <a:t> </a:t>
            </a:r>
          </a:p>
          <a:p>
            <a:pPr marL="800100" lvl="1" indent="-342900" algn="l" rtl="0"/>
            <a:r>
              <a:rPr lang="en-US" sz="2400" dirty="0"/>
              <a:t>Facebook localization was partially done by crowd</a:t>
            </a:r>
          </a:p>
          <a:p>
            <a:pPr marL="800100" lvl="1" indent="-342900" algn="l" rtl="0"/>
            <a:r>
              <a:rPr lang="en-US" sz="2400" dirty="0"/>
              <a:t>GetLocalization.com </a:t>
            </a:r>
          </a:p>
          <a:p>
            <a:pPr marL="800100" lvl="1" indent="-342900" algn="l" rtl="0"/>
            <a:r>
              <a:rPr lang="en-US" sz="2400" dirty="0"/>
              <a:t>TL;DR community</a:t>
            </a:r>
          </a:p>
          <a:p>
            <a:pPr marL="800100" lvl="1" indent="-342900" algn="l" rtl="0"/>
            <a:r>
              <a:rPr lang="en-US" sz="2400" dirty="0"/>
              <a:t>Google translate “improve translation” feature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More ideas for projects:</a:t>
            </a:r>
          </a:p>
          <a:p>
            <a:pPr marL="800100" lvl="1" indent="-342900" algn="l" rtl="0"/>
            <a:r>
              <a:rPr lang="en-US" sz="2400" dirty="0"/>
              <a:t>Projects like English Wikipedia </a:t>
            </a:r>
            <a:r>
              <a:rPr lang="en-US" sz="2400" dirty="0">
                <a:sym typeface="Wingdings" panose="05000000000000000000" pitchFamily="2" charset="2"/>
              </a:rPr>
              <a:t> Simple English Wiki</a:t>
            </a:r>
          </a:p>
          <a:p>
            <a:pPr marL="800100" lvl="1" indent="-342900" algn="l" rtl="0"/>
            <a:endParaRPr lang="en-US" sz="2400" b="0" dirty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426416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/>
              <a:t>Get localization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908720"/>
            <a:ext cx="62579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724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687606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TL;DR Facebook community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4704"/>
            <a:ext cx="4644008" cy="4420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38" y="1772816"/>
            <a:ext cx="4472362" cy="50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7559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/>
              <a:t>Google translate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68865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043" y="4532523"/>
            <a:ext cx="34575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3635896" y="4005064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5573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Answering questions and queries with crowd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Existing projects: </a:t>
            </a:r>
          </a:p>
          <a:p>
            <a:pPr marL="800100" lvl="1" indent="-342900" algn="l" rtl="0"/>
            <a:r>
              <a:rPr lang="en-US" sz="2400" b="0" dirty="0" err="1"/>
              <a:t>StackOverflow</a:t>
            </a:r>
            <a:endParaRPr lang="en-US" sz="2400" b="0" dirty="0"/>
          </a:p>
          <a:p>
            <a:pPr marL="800100" lvl="1" indent="-342900" algn="l" rtl="0"/>
            <a:r>
              <a:rPr lang="en-US" sz="2400" dirty="0"/>
              <a:t>TripAdvisor</a:t>
            </a:r>
          </a:p>
          <a:p>
            <a:pPr marL="800100" lvl="1" indent="-342900" algn="l" rtl="0"/>
            <a:r>
              <a:rPr lang="en-US" sz="2400" dirty="0"/>
              <a:t>Yahoo! Answers</a:t>
            </a:r>
          </a:p>
          <a:p>
            <a:pPr marL="800100" lvl="1" indent="-342900" algn="l" rtl="0"/>
            <a:r>
              <a:rPr lang="en-US" sz="2400" dirty="0"/>
              <a:t>A lot of “</a:t>
            </a:r>
            <a:r>
              <a:rPr lang="en-US" sz="2400" dirty="0" err="1"/>
              <a:t>academical</a:t>
            </a:r>
            <a:r>
              <a:rPr lang="en-US" sz="2400" dirty="0"/>
              <a:t>” research to make such projects more structured and focused (OASSIS, </a:t>
            </a:r>
            <a:r>
              <a:rPr lang="en-US" sz="2400" dirty="0" err="1"/>
              <a:t>AskIt</a:t>
            </a:r>
            <a:r>
              <a:rPr lang="en-US" sz="2400" dirty="0"/>
              <a:t>, …)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More ideas for projects: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Free text to queries translation (using crowd)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Meta-queries</a:t>
            </a:r>
          </a:p>
          <a:p>
            <a:pPr marL="800100" lvl="1" indent="-342900" algn="l" rtl="0"/>
            <a:endParaRPr lang="en-US" sz="2400" dirty="0">
              <a:sym typeface="Wingdings" panose="05000000000000000000" pitchFamily="2" charset="2"/>
            </a:endParaRPr>
          </a:p>
          <a:p>
            <a:pPr marL="800100" lvl="1" indent="-342900" algn="l" rtl="0"/>
            <a:endParaRPr lang="en-US" sz="2400" b="0" dirty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397806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Planning with crowd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Existing projects: </a:t>
            </a:r>
          </a:p>
          <a:p>
            <a:pPr marL="800100" lvl="1" indent="-342900" algn="l" rtl="0"/>
            <a:r>
              <a:rPr lang="en-US" sz="2400" b="0" dirty="0" err="1"/>
              <a:t>CrowdPlannr</a:t>
            </a:r>
            <a:r>
              <a:rPr lang="en-US" sz="2400" b="0" dirty="0"/>
              <a:t> (</a:t>
            </a:r>
            <a:r>
              <a:rPr lang="en-US" sz="2400" b="0" dirty="0" err="1"/>
              <a:t>academical</a:t>
            </a:r>
            <a:r>
              <a:rPr lang="en-US" sz="2400" b="0" dirty="0"/>
              <a:t> research, TAU)</a:t>
            </a:r>
          </a:p>
          <a:p>
            <a:pPr marL="800100" lvl="1" indent="-342900" algn="l" rtl="0"/>
            <a:r>
              <a:rPr lang="en-US" sz="2400" dirty="0" err="1"/>
              <a:t>CrowdCierge</a:t>
            </a:r>
            <a:r>
              <a:rPr lang="en-US" sz="2400" dirty="0"/>
              <a:t> (also </a:t>
            </a:r>
            <a:r>
              <a:rPr lang="en-US" sz="2400" dirty="0" err="1"/>
              <a:t>academical</a:t>
            </a:r>
            <a:r>
              <a:rPr lang="en-US" sz="2400" dirty="0"/>
              <a:t>, MIT)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More ideas for projects: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Events planning</a:t>
            </a:r>
          </a:p>
          <a:p>
            <a:pPr marL="1485900" lvl="2" indent="-342900" algn="l" rtl="0"/>
            <a:r>
              <a:rPr lang="en-US" sz="2200" dirty="0">
                <a:sym typeface="Wingdings" panose="05000000000000000000" pitchFamily="2" charset="2"/>
              </a:rPr>
              <a:t>Schedule</a:t>
            </a:r>
          </a:p>
          <a:p>
            <a:pPr marL="1485900" lvl="2" indent="-342900" algn="l" rtl="0"/>
            <a:r>
              <a:rPr lang="en-US" sz="2200" dirty="0">
                <a:sym typeface="Wingdings" panose="05000000000000000000" pitchFamily="2" charset="2"/>
              </a:rPr>
              <a:t>Suggestions</a:t>
            </a:r>
          </a:p>
          <a:p>
            <a:pPr marL="1485900" lvl="2" indent="-342900" algn="l" rtl="0"/>
            <a:r>
              <a:rPr lang="en-US" sz="2200" dirty="0">
                <a:sym typeface="Wingdings" panose="05000000000000000000" pitchFamily="2" charset="2"/>
              </a:rPr>
              <a:t>Work split and sharing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Better (more general) </a:t>
            </a:r>
            <a:r>
              <a:rPr lang="en-US" sz="2400" dirty="0" err="1">
                <a:sym typeface="Wingdings" panose="05000000000000000000" pitchFamily="2" charset="2"/>
              </a:rPr>
              <a:t>CrowdPlannr</a:t>
            </a:r>
            <a:r>
              <a:rPr lang="en-US" sz="2400" dirty="0">
                <a:sym typeface="Wingdings" panose="05000000000000000000" pitchFamily="2" charset="2"/>
              </a:rPr>
              <a:t>…</a:t>
            </a:r>
          </a:p>
          <a:p>
            <a:pPr marL="800100" lvl="1" indent="-342900" algn="l" rtl="0"/>
            <a:endParaRPr lang="en-US" sz="2400" dirty="0">
              <a:sym typeface="Wingdings" panose="05000000000000000000" pitchFamily="2" charset="2"/>
            </a:endParaRPr>
          </a:p>
          <a:p>
            <a:pPr marL="800100" lvl="1" indent="-342900" algn="l" rtl="0"/>
            <a:endParaRPr lang="en-US" sz="2400" b="0" dirty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4174047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98" y="-27384"/>
            <a:ext cx="9344026" cy="70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43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crowdcierge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0688"/>
            <a:ext cx="936307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831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GEOSPATRIAL CROWD APPS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Existing projects: </a:t>
            </a:r>
          </a:p>
          <a:p>
            <a:pPr marL="800100" lvl="1" indent="-342900" algn="l" rtl="0"/>
            <a:r>
              <a:rPr lang="en-US" sz="2400" dirty="0"/>
              <a:t>Scores &amp; Video city maps – soccer fans visualization</a:t>
            </a:r>
            <a:endParaRPr lang="en-US" sz="2400" b="0" dirty="0"/>
          </a:p>
          <a:p>
            <a:pPr marL="800100" lvl="1" indent="-342900" algn="l" rtl="0"/>
            <a:r>
              <a:rPr lang="en-US" sz="2400" dirty="0"/>
              <a:t>Waze</a:t>
            </a:r>
          </a:p>
          <a:p>
            <a:pPr marL="800100" lvl="1" indent="-342900" algn="l" rtl="0"/>
            <a:r>
              <a:rPr lang="en-US" sz="2400" dirty="0" err="1"/>
              <a:t>OpenStreetMaps</a:t>
            </a:r>
            <a:r>
              <a:rPr lang="en-US" sz="2400" dirty="0"/>
              <a:t> – collaborative mapping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More ideas for projects: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Wikipedia missing photos</a:t>
            </a:r>
          </a:p>
          <a:p>
            <a:pPr marL="1485900" lvl="2" indent="-342900" algn="l" rtl="0"/>
            <a:r>
              <a:rPr lang="en-US" sz="2200" dirty="0">
                <a:sym typeface="Wingdings" panose="05000000000000000000" pitchFamily="2" charset="2"/>
              </a:rPr>
              <a:t>If there is a missing photo of some place, you can ask user to upload it (if he is currently there)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Geo-based tasks and job sequence planning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Crowd-based layers over existing maps</a:t>
            </a:r>
          </a:p>
          <a:p>
            <a:pPr marL="800100" lvl="1" indent="-342900" algn="l" rtl="0"/>
            <a:endParaRPr lang="en-US" sz="2400" dirty="0">
              <a:sym typeface="Wingdings" panose="05000000000000000000" pitchFamily="2" charset="2"/>
            </a:endParaRPr>
          </a:p>
          <a:p>
            <a:pPr marL="800100" lvl="1" indent="-342900" algn="l" rtl="0"/>
            <a:endParaRPr lang="en-US" sz="2400" b="0" dirty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255685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Projects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The team size is around 4 students and should be decided by the next week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The projects should be done during the semester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There is one “touch-base” meeting in a month and submission at the last week of the semester (demo day)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The topic and the technology is up to you (we teach web programming using PHP, JavaScript and HTML and provide an SDK)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The project should be interesting and solve real problem in the world of </a:t>
            </a:r>
            <a:r>
              <a:rPr lang="en-US" sz="2400" b="0" dirty="0" err="1"/>
              <a:t>crowdsouring</a:t>
            </a:r>
            <a:endParaRPr lang="en-US" sz="2400" b="0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2127267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en-US" dirty="0" err="1"/>
              <a:t>Scores&amp;video</a:t>
            </a:r>
            <a:r>
              <a:rPr lang="en-US" dirty="0"/>
              <a:t> city maps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45348"/>
            <a:ext cx="9143999" cy="494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929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en-US" dirty="0"/>
              <a:t>Waze</a:t>
            </a:r>
            <a:endParaRPr lang="he-IL" dirty="0"/>
          </a:p>
        </p:txBody>
      </p:sp>
      <p:pic>
        <p:nvPicPr>
          <p:cNvPr id="5122" name="Picture 2" descr="http://img-2013.tapatalk.com/d/13/09/16/thumbnail/evumaj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7848872" cy="441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9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en-US" dirty="0" err="1"/>
              <a:t>Openstreetmaps</a:t>
            </a:r>
            <a:endParaRPr lang="he-I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2132856"/>
            <a:ext cx="90201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076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3232" cy="1371600"/>
          </a:xfrm>
        </p:spPr>
        <p:txBody>
          <a:bodyPr/>
          <a:lstStyle/>
          <a:p>
            <a:r>
              <a:rPr lang="en-US" dirty="0"/>
              <a:t>Tzevaadom.com</a:t>
            </a:r>
            <a:endParaRPr lang="he-IL" dirty="0"/>
          </a:p>
        </p:txBody>
      </p:sp>
      <p:pic>
        <p:nvPicPr>
          <p:cNvPr id="7170" name="Picture 2" descr="https://fbcdn-sphotos-f-a.akamaihd.net/hphotos-ak-xpf1/t31.0-8/s720x720/10560399_10202694545780623_446741932857521577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5238"/>
            <a:ext cx="8784976" cy="461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756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3716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Building knowledgebase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Existing projects: </a:t>
            </a:r>
          </a:p>
          <a:p>
            <a:pPr marL="800100" lvl="1" indent="-342900" algn="l" rtl="0"/>
            <a:r>
              <a:rPr lang="en-US" sz="2400" dirty="0"/>
              <a:t>YAGO (</a:t>
            </a:r>
            <a:r>
              <a:rPr lang="en-US" sz="2400" dirty="0" err="1"/>
              <a:t>academical</a:t>
            </a:r>
            <a:r>
              <a:rPr lang="en-US" sz="2400" dirty="0"/>
              <a:t>, not crowdsourcing)</a:t>
            </a:r>
          </a:p>
          <a:p>
            <a:pPr marL="800100" lvl="1" indent="-342900" algn="l" rtl="0"/>
            <a:r>
              <a:rPr lang="en-US" sz="2400" dirty="0"/>
              <a:t>OASSIS (</a:t>
            </a:r>
            <a:r>
              <a:rPr lang="en-US" sz="2400" dirty="0" err="1"/>
              <a:t>academical</a:t>
            </a:r>
            <a:r>
              <a:rPr lang="en-US" sz="2400" dirty="0"/>
              <a:t>, crowd </a:t>
            </a:r>
            <a:r>
              <a:rPr lang="en-US" sz="2400" dirty="0" err="1"/>
              <a:t>minning</a:t>
            </a:r>
            <a:r>
              <a:rPr lang="en-US" sz="2400" dirty="0"/>
              <a:t>)</a:t>
            </a:r>
          </a:p>
          <a:p>
            <a:pPr marL="800100" lvl="1" indent="-342900" algn="l" rtl="0"/>
            <a:r>
              <a:rPr lang="en-US" sz="2400" dirty="0"/>
              <a:t>QOCO (</a:t>
            </a:r>
            <a:r>
              <a:rPr lang="en-US" sz="2400" dirty="0" err="1"/>
              <a:t>academical</a:t>
            </a:r>
            <a:r>
              <a:rPr lang="en-US" sz="2400" dirty="0"/>
              <a:t>, query-oriented)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More ideas for projects: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Building database of popular facts (common knowledge)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Building database of “rare”/not documented facts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Enrich datasets with semantics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Combine </a:t>
            </a:r>
            <a:r>
              <a:rPr lang="en-US" sz="2400" dirty="0" err="1">
                <a:sym typeface="Wingdings" panose="05000000000000000000" pitchFamily="2" charset="2"/>
              </a:rPr>
              <a:t>multipledatasets</a:t>
            </a:r>
            <a:endParaRPr lang="en-US" sz="2400" dirty="0">
              <a:sym typeface="Wingdings" panose="05000000000000000000" pitchFamily="2" charset="2"/>
            </a:endParaRPr>
          </a:p>
          <a:p>
            <a:pPr marL="800100" lvl="1" indent="-342900" algn="l" rtl="0"/>
            <a:endParaRPr lang="en-US" sz="2400" dirty="0">
              <a:sym typeface="Wingdings" panose="05000000000000000000" pitchFamily="2" charset="2"/>
            </a:endParaRPr>
          </a:p>
          <a:p>
            <a:pPr marL="800100" lvl="1" indent="-342900" algn="l" rtl="0"/>
            <a:endParaRPr lang="en-US" sz="2400" b="0" dirty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836266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628800"/>
            <a:ext cx="1017350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5791200" cy="6876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dirty="0"/>
              <a:t>OASSIS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78483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/>
              <a:t>ASKIT</a:t>
            </a:r>
            <a:endParaRPr lang="he-I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97793"/>
            <a:ext cx="60483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4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/>
              <a:t>TEASERS</a:t>
            </a:r>
            <a:endParaRPr lang="he-IL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8373520" cy="49685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7118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&amp; Trivia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68675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2377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Crowdsourcing INFRASTRUCTURE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Possible options for infrastructure projects:</a:t>
            </a:r>
          </a:p>
          <a:p>
            <a:pPr marL="800100" lvl="1" indent="-342900" algn="l" rtl="0"/>
            <a:r>
              <a:rPr lang="en-US" sz="2400" dirty="0"/>
              <a:t>Crowdsourcing platform design and implementation (</a:t>
            </a:r>
            <a:r>
              <a:rPr lang="en-US" sz="2400" dirty="0" err="1"/>
              <a:t>AMTurk</a:t>
            </a:r>
            <a:r>
              <a:rPr lang="en-US" sz="2400" dirty="0"/>
              <a:t>, </a:t>
            </a:r>
            <a:r>
              <a:rPr lang="en-US" sz="2400" dirty="0" err="1"/>
              <a:t>CrowdFlower</a:t>
            </a:r>
            <a:r>
              <a:rPr lang="en-US" sz="2400" dirty="0"/>
              <a:t>, …)</a:t>
            </a:r>
          </a:p>
          <a:p>
            <a:pPr marL="800100" lvl="1" indent="-342900" algn="l" rtl="0"/>
            <a:r>
              <a:rPr lang="en-US" sz="2400" dirty="0"/>
              <a:t>Matching crowd users to questions/tasks (based on their preferences/test questions/performance)</a:t>
            </a:r>
          </a:p>
          <a:p>
            <a:pPr marL="800100" lvl="1" indent="-342900" algn="l" rtl="0"/>
            <a:r>
              <a:rPr lang="en-US" sz="2400" dirty="0"/>
              <a:t>Payment and incentives model for crowd (solving the problem of trade-off between budget and quality)</a:t>
            </a:r>
          </a:p>
          <a:p>
            <a:pPr marL="800100" lvl="1" indent="-342900" algn="l" rtl="0"/>
            <a:r>
              <a:rPr lang="en-US" sz="2400" dirty="0"/>
              <a:t>Budget management and payment strategies</a:t>
            </a:r>
          </a:p>
          <a:p>
            <a:pPr marL="800100" lvl="1" indent="-342900" algn="l" rtl="0"/>
            <a:r>
              <a:rPr lang="en-US" sz="2400" dirty="0"/>
              <a:t>Ordering/Sequences of questions to crowd (session model and context)</a:t>
            </a:r>
          </a:p>
          <a:p>
            <a:pPr marL="800100" lvl="1" indent="-342900" algn="l" rtl="0"/>
            <a:r>
              <a:rPr lang="en-US" sz="2400" dirty="0"/>
              <a:t>Spamming detection</a:t>
            </a:r>
          </a:p>
          <a:p>
            <a:pPr marL="800100" lvl="1" indent="-342900" algn="l" rtl="0"/>
            <a:r>
              <a:rPr lang="en-US" sz="2400" dirty="0"/>
              <a:t>Load balancing</a:t>
            </a:r>
          </a:p>
          <a:p>
            <a:pPr marL="800100" lvl="1" indent="-342900" algn="l" rtl="0"/>
            <a:endParaRPr lang="en-US" sz="2400" dirty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1190062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Projects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In general there are two possible options for the projects:</a:t>
            </a:r>
          </a:p>
          <a:p>
            <a:pPr marL="800100" lvl="1" indent="-342900" algn="l" rtl="0"/>
            <a:r>
              <a:rPr lang="en-US" sz="2400" dirty="0"/>
              <a:t>Application (Web or Mobile) – an app that solves concrete problem using crowdsourcing (for example: Application for text translation)</a:t>
            </a:r>
          </a:p>
          <a:p>
            <a:pPr lvl="1" indent="0" algn="l" rtl="0">
              <a:buNone/>
            </a:pPr>
            <a:endParaRPr lang="en-US" sz="2400" dirty="0"/>
          </a:p>
          <a:p>
            <a:pPr marL="800100" lvl="1" indent="-342900" algn="l" rtl="0"/>
            <a:r>
              <a:rPr lang="en-US" sz="2400" b="0" dirty="0"/>
              <a:t>Infrastructure – provides an option for application to integrate with it, and solves more general crowdsourcing problem (for example: Platform for matching users to questions/tasks)</a:t>
            </a:r>
          </a:p>
          <a:p>
            <a:pPr marL="800100" lvl="1" indent="-342900" algn="l" rtl="0"/>
            <a:endParaRPr lang="en-US" sz="2400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In both cases, students should prepare an end-to-end demonstration of their projects</a:t>
            </a:r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2164385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Crowdsourcing PLATFORM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Existing projects: </a:t>
            </a:r>
          </a:p>
          <a:p>
            <a:pPr marL="800100" lvl="1" indent="-342900" algn="l" rtl="0"/>
            <a:r>
              <a:rPr lang="en-US" sz="2400" dirty="0"/>
              <a:t>Amazon Mechanical Turk (</a:t>
            </a:r>
            <a:r>
              <a:rPr lang="en-US" sz="2400" dirty="0" err="1"/>
              <a:t>microtasks</a:t>
            </a:r>
            <a:r>
              <a:rPr lang="en-US" sz="2400" dirty="0"/>
              <a:t>)</a:t>
            </a:r>
          </a:p>
          <a:p>
            <a:pPr marL="800100" lvl="1" indent="-342900" algn="l" rtl="0"/>
            <a:r>
              <a:rPr lang="en-US" sz="2400" dirty="0" err="1"/>
              <a:t>CrowdFlower</a:t>
            </a:r>
            <a:endParaRPr lang="en-US" sz="2400" dirty="0"/>
          </a:p>
          <a:p>
            <a:pPr marL="800100" lvl="1" indent="-342900" algn="l" rtl="0"/>
            <a:r>
              <a:rPr lang="en-US" sz="2400" dirty="0" err="1"/>
              <a:t>oDesk</a:t>
            </a:r>
            <a:r>
              <a:rPr lang="en-US" sz="2400" dirty="0"/>
              <a:t> (for big projects)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More ideas for projects: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Better management panel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Better connection to users</a:t>
            </a:r>
          </a:p>
        </p:txBody>
      </p:sp>
    </p:spTree>
    <p:extLst>
      <p:ext uri="{BB962C8B-B14F-4D97-AF65-F5344CB8AC3E}">
        <p14:creationId xmlns:p14="http://schemas.microsoft.com/office/powerpoint/2010/main" val="2543953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</a:t>
            </a:r>
            <a:r>
              <a:rPr lang="en-US" dirty="0" err="1"/>
              <a:t>turk</a:t>
            </a:r>
            <a:endParaRPr lang="he-IL" dirty="0"/>
          </a:p>
        </p:txBody>
      </p:sp>
      <p:pic>
        <p:nvPicPr>
          <p:cNvPr id="1031" name="Picture 7" descr="http://cdn.appappeal.com/pictures/5260/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6994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crowdflower</a:t>
            </a:r>
            <a:endParaRPr lang="he-IL" dirty="0"/>
          </a:p>
        </p:txBody>
      </p:sp>
      <p:pic>
        <p:nvPicPr>
          <p:cNvPr id="1026" name="Picture 2" descr="http://4.bp.blogspot.com/-Bdi_m9Nko0o/UhEv8pFDd3I/AAAAAAAAABw/Of3_a0qGubY/s640/Capture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" y="2888857"/>
            <a:ext cx="60960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echboy4u.com/wp-content/uploads/2013/03/l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321" y="1686387"/>
            <a:ext cx="5694859" cy="344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864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Matching crowd users to questions/tasks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The matching can be done based on: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User preference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Requester preference (“Give me 5 people from US, that are experts in baseball”)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Qualification tests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More?</a:t>
            </a:r>
          </a:p>
        </p:txBody>
      </p:sp>
    </p:spTree>
    <p:extLst>
      <p:ext uri="{BB962C8B-B14F-4D97-AF65-F5344CB8AC3E}">
        <p14:creationId xmlns:p14="http://schemas.microsoft.com/office/powerpoint/2010/main" val="2917375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Payment and incentives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Create the real “free” market: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Bidding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Monopoles and workers unions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Long-term contracts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Quality / Payment tradeoff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763033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Budget management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Easier way to manage your workers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Algorithmic budget allocation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Manual preferences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Better UI (control panel)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292324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panel</a:t>
            </a:r>
            <a:endParaRPr lang="he-I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6872"/>
            <a:ext cx="902873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190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Ordering of tasks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>
                <a:sym typeface="Wingdings" panose="05000000000000000000" pitchFamily="2" charset="2"/>
              </a:rPr>
              <a:t>Crowd users have different preferences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Many tasks of the same type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Many tasks in the same context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Different tasks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“Easy-Only” (less money per tasks – more tasks)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“Difficult-Only” 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Mixed</a:t>
            </a:r>
          </a:p>
          <a:p>
            <a:pPr marL="800100" lvl="1" indent="-342900" algn="l" rtl="0"/>
            <a:r>
              <a:rPr lang="en-US" sz="2400" dirty="0">
                <a:sym typeface="Wingdings" panose="05000000000000000000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7730314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Spamming detection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>
                <a:sym typeface="Wingdings" panose="05000000000000000000" pitchFamily="2" charset="2"/>
              </a:rPr>
              <a:t>Detect spammers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>
                <a:sym typeface="Wingdings" panose="05000000000000000000" pitchFamily="2" charset="2"/>
              </a:rPr>
              <a:t>Don’t hurt real crowd (can cost you reputation)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>
                <a:sym typeface="Wingdings" panose="05000000000000000000" pitchFamily="2" charset="2"/>
              </a:rPr>
              <a:t>Provide high quality and low latency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>
                <a:sym typeface="Wingdings" panose="05000000000000000000" pitchFamily="2" charset="2"/>
              </a:rPr>
              <a:t>…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49611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87208" cy="1371600"/>
          </a:xfrm>
        </p:spPr>
        <p:txBody>
          <a:bodyPr>
            <a:normAutofit/>
          </a:bodyPr>
          <a:lstStyle/>
          <a:p>
            <a:pPr rtl="0"/>
            <a:r>
              <a:rPr lang="en-US" dirty="0"/>
              <a:t>Load balancing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>
                <a:sym typeface="Wingdings" panose="05000000000000000000" pitchFamily="2" charset="2"/>
              </a:rPr>
              <a:t>The tasks should be done by all the crowd…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>
                <a:sym typeface="Wingdings" panose="05000000000000000000" pitchFamily="2" charset="2"/>
              </a:rPr>
              <a:t>There are many “strong” crowd users, and many requesters willing to get them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>
                <a:sym typeface="Wingdings" panose="05000000000000000000" pitchFamily="2" charset="2"/>
              </a:rPr>
              <a:t>Not always available</a:t>
            </a:r>
            <a:endParaRPr lang="en-US" sz="2400" dirty="0">
              <a:sym typeface="Wingdings" panose="05000000000000000000" pitchFamily="2" charset="2"/>
            </a:endParaRP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>
                <a:sym typeface="Wingdings" panose="05000000000000000000" pitchFamily="2" charset="2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14837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Crowdsourcing application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Possible options for applications projects:</a:t>
            </a:r>
          </a:p>
          <a:p>
            <a:pPr marL="800100" lvl="1" indent="-342900" algn="l" rtl="0"/>
            <a:r>
              <a:rPr lang="en-US" sz="2400" dirty="0"/>
              <a:t>Tagging images (or in general: Adding metadata to multimedia content) using crowd</a:t>
            </a:r>
          </a:p>
          <a:p>
            <a:pPr marL="800100" lvl="1" indent="-342900" algn="l" rtl="0"/>
            <a:r>
              <a:rPr lang="en-US" sz="2400" b="0" dirty="0"/>
              <a:t>Text translation, adaptation, shortening, improvement (TL;DR)</a:t>
            </a:r>
          </a:p>
          <a:p>
            <a:pPr marL="800100" lvl="1" indent="-342900" algn="l" rtl="0"/>
            <a:r>
              <a:rPr lang="en-US" sz="2400" dirty="0"/>
              <a:t>Answering questions/queries using crowd</a:t>
            </a:r>
          </a:p>
          <a:p>
            <a:pPr marL="800100" lvl="1" indent="-342900" algn="l" rtl="0"/>
            <a:r>
              <a:rPr lang="en-US" sz="2400" b="0" dirty="0"/>
              <a:t>Planning and scheduling with the crowd</a:t>
            </a:r>
          </a:p>
          <a:p>
            <a:pPr marL="800100" lvl="1" indent="-342900" algn="l" rtl="0"/>
            <a:r>
              <a:rPr lang="en-US" sz="2400" dirty="0"/>
              <a:t>Geo-</a:t>
            </a:r>
            <a:r>
              <a:rPr lang="en-US" sz="2400" dirty="0" err="1"/>
              <a:t>spartial</a:t>
            </a:r>
            <a:r>
              <a:rPr lang="en-US" sz="2400" dirty="0"/>
              <a:t> applications based on crowd (use crowd locations to improve your data)</a:t>
            </a:r>
          </a:p>
          <a:p>
            <a:pPr marL="800100" lvl="1" indent="-342900" algn="l" rtl="0"/>
            <a:r>
              <a:rPr lang="en-US" sz="2400" b="0" dirty="0"/>
              <a:t>Building knowledge base (incl. cleaning) </a:t>
            </a:r>
          </a:p>
          <a:p>
            <a:pPr marL="800100" lvl="1" indent="-342900" algn="l" rtl="0"/>
            <a:r>
              <a:rPr lang="en-US" sz="2400" dirty="0"/>
              <a:t>…</a:t>
            </a:r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26522197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algn="ctr" rtl="0"/>
            <a:endParaRPr lang="en-US" sz="4800" dirty="0"/>
          </a:p>
          <a:p>
            <a:pPr algn="ctr" rtl="0"/>
            <a:r>
              <a:rPr lang="en-US" sz="4800" dirty="0"/>
              <a:t>Questions?</a:t>
            </a:r>
            <a:endParaRPr lang="he-IL" sz="4800" dirty="0"/>
          </a:p>
        </p:txBody>
      </p:sp>
    </p:spTree>
    <p:extLst>
      <p:ext uri="{BB962C8B-B14F-4D97-AF65-F5344CB8AC3E}">
        <p14:creationId xmlns:p14="http://schemas.microsoft.com/office/powerpoint/2010/main" val="67812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Crowdsourcing INFRASTRUCTURE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Possible options for infrastructure projects:</a:t>
            </a:r>
          </a:p>
          <a:p>
            <a:pPr marL="800100" lvl="1" indent="-342900" algn="l" rtl="0"/>
            <a:r>
              <a:rPr lang="en-US" sz="2400" dirty="0"/>
              <a:t>Crowdsourcing platform design and implementation (</a:t>
            </a:r>
            <a:r>
              <a:rPr lang="en-US" sz="2400" dirty="0" err="1"/>
              <a:t>AMTurk</a:t>
            </a:r>
            <a:r>
              <a:rPr lang="en-US" sz="2400" dirty="0"/>
              <a:t>, </a:t>
            </a:r>
            <a:r>
              <a:rPr lang="en-US" sz="2400" dirty="0" err="1"/>
              <a:t>CrowdFlower</a:t>
            </a:r>
            <a:r>
              <a:rPr lang="en-US" sz="2400" dirty="0"/>
              <a:t>, …)</a:t>
            </a:r>
          </a:p>
          <a:p>
            <a:pPr marL="800100" lvl="1" indent="-342900" algn="l" rtl="0"/>
            <a:r>
              <a:rPr lang="en-US" sz="2400" dirty="0"/>
              <a:t>Matching crowd users to questions/tasks (based on their preferences/test questions/performance)</a:t>
            </a:r>
          </a:p>
          <a:p>
            <a:pPr marL="800100" lvl="1" indent="-342900" algn="l" rtl="0"/>
            <a:r>
              <a:rPr lang="en-US" sz="2400" dirty="0"/>
              <a:t>Payment and incentives model for crowd (solving the problem of trade-off between budget and quality)</a:t>
            </a:r>
          </a:p>
          <a:p>
            <a:pPr marL="800100" lvl="1" indent="-342900" algn="l" rtl="0"/>
            <a:r>
              <a:rPr lang="en-US" sz="2400" dirty="0"/>
              <a:t>Budget management and payment strategies</a:t>
            </a:r>
          </a:p>
          <a:p>
            <a:pPr marL="800100" lvl="1" indent="-342900" algn="l" rtl="0"/>
            <a:r>
              <a:rPr lang="en-US" sz="2400" dirty="0"/>
              <a:t>Ordering/Sequences of questions to crowd (session model and context)</a:t>
            </a:r>
          </a:p>
          <a:p>
            <a:pPr marL="800100" lvl="1" indent="-342900" algn="l" rtl="0"/>
            <a:r>
              <a:rPr lang="en-US" sz="2400" dirty="0"/>
              <a:t>Spamming detection</a:t>
            </a:r>
          </a:p>
          <a:p>
            <a:pPr marL="800100" lvl="1" indent="-342900" algn="l" rtl="0"/>
            <a:r>
              <a:rPr lang="en-US" sz="2400" dirty="0"/>
              <a:t>Load balancing</a:t>
            </a:r>
          </a:p>
          <a:p>
            <a:pPr marL="800100" lvl="1" indent="-342900" algn="l" rtl="0"/>
            <a:endParaRPr lang="en-US" sz="2400" dirty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2574609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Collecting meta-data from multimedia</a:t>
            </a:r>
            <a:endParaRPr lang="he-IL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628728"/>
          </a:xfrm>
        </p:spPr>
        <p:txBody>
          <a:bodyPr>
            <a:noAutofit/>
          </a:bodyPr>
          <a:lstStyle/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Existing projects: </a:t>
            </a:r>
          </a:p>
          <a:p>
            <a:pPr marL="800100" lvl="1" indent="-342900" algn="l" rtl="0"/>
            <a:r>
              <a:rPr lang="en-US" sz="2400" b="0" dirty="0"/>
              <a:t>The ESP game – tagging images</a:t>
            </a:r>
          </a:p>
          <a:p>
            <a:pPr marL="800100" lvl="1" indent="-342900" algn="l" rtl="0"/>
            <a:r>
              <a:rPr lang="en-US" sz="2400" dirty="0"/>
              <a:t>Tag a Tune – audio annotation</a:t>
            </a:r>
          </a:p>
          <a:p>
            <a:pPr marL="800100" lvl="1" indent="-342900" algn="l" rtl="0"/>
            <a:r>
              <a:rPr lang="en-US" sz="2400" dirty="0" err="1"/>
              <a:t>Squigl</a:t>
            </a:r>
            <a:r>
              <a:rPr lang="en-US" sz="2400" dirty="0"/>
              <a:t> – detect objects on images</a:t>
            </a:r>
          </a:p>
          <a:p>
            <a:pPr marL="800100" lvl="1" indent="-342900" algn="l" rtl="0"/>
            <a:r>
              <a:rPr lang="en-US" sz="2400" dirty="0"/>
              <a:t>Verbosity – a common knowledge trainer (game)</a:t>
            </a:r>
          </a:p>
          <a:p>
            <a:pPr marL="800100" lvl="1" indent="-342900" algn="l" rtl="0"/>
            <a:r>
              <a:rPr lang="en-US" sz="2400" dirty="0"/>
              <a:t>More projects – </a:t>
            </a:r>
            <a:r>
              <a:rPr lang="en-US" sz="2400" dirty="0">
                <a:hlinkClick r:id="rId2"/>
              </a:rPr>
              <a:t>Games with a Purpose</a:t>
            </a:r>
            <a:endParaRPr lang="en-US" sz="2400" dirty="0"/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en-US" sz="2400" b="0" dirty="0"/>
              <a:t>More ideas for projects:</a:t>
            </a:r>
          </a:p>
          <a:p>
            <a:pPr marL="800100" lvl="1" indent="-342900" algn="l" rtl="0"/>
            <a:r>
              <a:rPr lang="en-US" sz="2400" dirty="0"/>
              <a:t>Video tagging, events detection using crowd</a:t>
            </a:r>
            <a:endParaRPr lang="en-US" sz="2400" b="0" dirty="0"/>
          </a:p>
          <a:p>
            <a:pPr marL="800100" lvl="1" indent="-342900" algn="l" rtl="0"/>
            <a:endParaRPr lang="he-IL" sz="2400" b="0" dirty="0"/>
          </a:p>
        </p:txBody>
      </p:sp>
    </p:spTree>
    <p:extLst>
      <p:ext uri="{BB962C8B-B14F-4D97-AF65-F5344CB8AC3E}">
        <p14:creationId xmlns:p14="http://schemas.microsoft.com/office/powerpoint/2010/main" val="1997354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/>
              <a:t>The </a:t>
            </a:r>
            <a:r>
              <a:rPr lang="en-US" dirty="0" err="1"/>
              <a:t>esp</a:t>
            </a:r>
            <a:r>
              <a:rPr lang="en-US" dirty="0"/>
              <a:t> game</a:t>
            </a:r>
            <a:endParaRPr lang="he-IL" dirty="0"/>
          </a:p>
        </p:txBody>
      </p:sp>
      <p:pic>
        <p:nvPicPr>
          <p:cNvPr id="2050" name="Picture 2" descr="http://www.pythia.ugent.be/pythia-files/PROG0233/esp_ga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1344"/>
            <a:ext cx="8064896" cy="573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918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/>
              <a:t>Tag a tune</a:t>
            </a:r>
            <a:endParaRPr lang="he-IL" dirty="0"/>
          </a:p>
        </p:txBody>
      </p:sp>
      <p:pic>
        <p:nvPicPr>
          <p:cNvPr id="4098" name="Picture 2" descr="http://static.echonest.com/DukeListens/tag_a_tune_goes_live_files/_tagatun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632848" cy="56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22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5791200" cy="687606"/>
          </a:xfrm>
        </p:spPr>
        <p:txBody>
          <a:bodyPr/>
          <a:lstStyle/>
          <a:p>
            <a:pPr rtl="0"/>
            <a:r>
              <a:rPr lang="en-US" dirty="0"/>
              <a:t>SQUIGL</a:t>
            </a:r>
            <a:endParaRPr lang="he-IL" dirty="0"/>
          </a:p>
        </p:txBody>
      </p:sp>
      <p:pic>
        <p:nvPicPr>
          <p:cNvPr id="1026" name="Picture 2" descr="http://www.ictmanazer.cz/wp-content/uploads/2012/03/squi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6381750" cy="393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snbcmedia4.msn.com/j/msnbc/Components/Photo_StoryLevel/080514/080514-coslog-squigl-hmed-10a.stand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44" y="4238203"/>
            <a:ext cx="3506044" cy="264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170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1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709</TotalTime>
  <Words>951</Words>
  <Application>Microsoft Office PowerPoint</Application>
  <PresentationFormat>On-screen Show (4:3)</PresentationFormat>
  <Paragraphs>173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Tahoma</vt:lpstr>
      <vt:lpstr>Wingdings</vt:lpstr>
      <vt:lpstr>Тема1</vt:lpstr>
      <vt:lpstr>Data-Centered Crowdsourcing Workshop</vt:lpstr>
      <vt:lpstr>Projects</vt:lpstr>
      <vt:lpstr>Projects</vt:lpstr>
      <vt:lpstr>Crowdsourcing application</vt:lpstr>
      <vt:lpstr>Crowdsourcing INFRASTRUCTURE</vt:lpstr>
      <vt:lpstr>Collecting meta-data from multimedia</vt:lpstr>
      <vt:lpstr>The esp game</vt:lpstr>
      <vt:lpstr>Tag a tune</vt:lpstr>
      <vt:lpstr>SQUIGL</vt:lpstr>
      <vt:lpstr>verbosity</vt:lpstr>
      <vt:lpstr>Text translation</vt:lpstr>
      <vt:lpstr>Get localization</vt:lpstr>
      <vt:lpstr>TL;DR Facebook community</vt:lpstr>
      <vt:lpstr>Google translate</vt:lpstr>
      <vt:lpstr>Answering questions and queries with crowd</vt:lpstr>
      <vt:lpstr>Planning with crowd</vt:lpstr>
      <vt:lpstr>PowerPoint Presentation</vt:lpstr>
      <vt:lpstr>crowdcierge</vt:lpstr>
      <vt:lpstr>GEOSPATRIAL CROWD APPS</vt:lpstr>
      <vt:lpstr>Scores&amp;video city maps</vt:lpstr>
      <vt:lpstr>Waze</vt:lpstr>
      <vt:lpstr>Openstreetmaps</vt:lpstr>
      <vt:lpstr>Tzevaadom.com</vt:lpstr>
      <vt:lpstr>Building knowledgebase</vt:lpstr>
      <vt:lpstr>PowerPoint Presentation</vt:lpstr>
      <vt:lpstr>ASKIT</vt:lpstr>
      <vt:lpstr>TEASERS</vt:lpstr>
      <vt:lpstr>GUESS &amp; Trivia</vt:lpstr>
      <vt:lpstr>Crowdsourcing INFRASTRUCTURE</vt:lpstr>
      <vt:lpstr>Crowdsourcing PLATFORM</vt:lpstr>
      <vt:lpstr>Mechanical turk</vt:lpstr>
      <vt:lpstr>crowdflower</vt:lpstr>
      <vt:lpstr>Matching crowd users to questions/tasks</vt:lpstr>
      <vt:lpstr>Payment and incentives</vt:lpstr>
      <vt:lpstr>Budget management</vt:lpstr>
      <vt:lpstr>Management panel</vt:lpstr>
      <vt:lpstr>Ordering of tasks</vt:lpstr>
      <vt:lpstr>Spamming detection</vt:lpstr>
      <vt:lpstr>Load balancing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SlavaNov</dc:creator>
  <cp:lastModifiedBy>LogIn</cp:lastModifiedBy>
  <cp:revision>122</cp:revision>
  <dcterms:created xsi:type="dcterms:W3CDTF">2015-02-18T07:36:53Z</dcterms:created>
  <dcterms:modified xsi:type="dcterms:W3CDTF">2017-02-24T17:41:35Z</dcterms:modified>
</cp:coreProperties>
</file>