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256" r:id="rId2"/>
    <p:sldId id="257" r:id="rId3"/>
    <p:sldId id="287" r:id="rId4"/>
    <p:sldId id="286" r:id="rId5"/>
    <p:sldId id="266" r:id="rId6"/>
    <p:sldId id="267" r:id="rId7"/>
    <p:sldId id="268" r:id="rId8"/>
    <p:sldId id="274" r:id="rId9"/>
    <p:sldId id="275" r:id="rId10"/>
    <p:sldId id="269" r:id="rId11"/>
    <p:sldId id="270" r:id="rId12"/>
    <p:sldId id="261" r:id="rId13"/>
    <p:sldId id="272" r:id="rId14"/>
    <p:sldId id="271" r:id="rId15"/>
    <p:sldId id="258" r:id="rId16"/>
    <p:sldId id="259" r:id="rId17"/>
    <p:sldId id="263" r:id="rId18"/>
    <p:sldId id="262" r:id="rId19"/>
    <p:sldId id="273" r:id="rId20"/>
    <p:sldId id="264" r:id="rId21"/>
    <p:sldId id="283" r:id="rId22"/>
    <p:sldId id="276" r:id="rId23"/>
    <p:sldId id="277" r:id="rId24"/>
    <p:sldId id="278" r:id="rId25"/>
    <p:sldId id="279" r:id="rId26"/>
    <p:sldId id="280" r:id="rId27"/>
    <p:sldId id="281" r:id="rId28"/>
    <p:sldId id="282" r:id="rId29"/>
    <p:sldId id="291" r:id="rId30"/>
    <p:sldId id="292" r:id="rId31"/>
    <p:sldId id="293" r:id="rId32"/>
    <p:sldId id="294" r:id="rId33"/>
    <p:sldId id="295" r:id="rId34"/>
    <p:sldId id="296" r:id="rId35"/>
    <p:sldId id="297" r:id="rId36"/>
    <p:sldId id="298" r:id="rId37"/>
    <p:sldId id="284" r:id="rId38"/>
    <p:sldId id="285" r:id="rId39"/>
    <p:sldId id="288" r:id="rId40"/>
    <p:sldId id="289" r:id="rId41"/>
    <p:sldId id="290" r:id="rId42"/>
    <p:sldId id="299" r:id="rId43"/>
    <p:sldId id="300" r:id="rId44"/>
    <p:sldId id="301" r:id="rId45"/>
    <p:sldId id="302" r:id="rId46"/>
    <p:sldId id="303" r:id="rId47"/>
    <p:sldId id="304" r:id="rId48"/>
    <p:sldId id="305" r:id="rId49"/>
    <p:sldId id="306" r:id="rId50"/>
    <p:sldId id="307" r:id="rId51"/>
    <p:sldId id="260" r:id="rId52"/>
    <p:sldId id="309" r:id="rId53"/>
    <p:sldId id="310" r:id="rId54"/>
    <p:sldId id="311" r:id="rId55"/>
    <p:sldId id="312"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13" r:id="rId71"/>
    <p:sldId id="314" r:id="rId72"/>
    <p:sldId id="315" r:id="rId73"/>
    <p:sldId id="308" r:id="rId74"/>
    <p:sldId id="330" r:id="rId75"/>
    <p:sldId id="331" r:id="rId76"/>
    <p:sldId id="265" r:id="rId77"/>
    <p:sldId id="334" r:id="rId78"/>
    <p:sldId id="336" r:id="rId79"/>
    <p:sldId id="333" r:id="rId80"/>
    <p:sldId id="337" r:id="rId81"/>
    <p:sldId id="338" r:id="rId82"/>
    <p:sldId id="335" r:id="rId83"/>
    <p:sldId id="332" r:id="rId84"/>
    <p:sldId id="339" r:id="rId8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Дата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E07404-C55F-4691-A7E8-4A7900FF9D2E}" type="datetimeFigureOut">
              <a:rPr lang="he-IL" smtClean="0"/>
              <a:t>י"ב/חשון/תשע"ו</a:t>
            </a:fld>
            <a:endParaRPr lang="he-IL"/>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he-IL"/>
          </a:p>
        </p:txBody>
      </p:sp>
      <p:sp>
        <p:nvSpPr>
          <p:cNvPr id="6" name="Нижний колонтитул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Номер слайда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E3CEF4-048F-4D36-87CF-5A1EB4450E7C}" type="slidenum">
              <a:rPr lang="he-IL" smtClean="0"/>
              <a:t>‹#›</a:t>
            </a:fld>
            <a:endParaRPr lang="he-IL"/>
          </a:p>
        </p:txBody>
      </p:sp>
    </p:spTree>
    <p:extLst>
      <p:ext uri="{BB962C8B-B14F-4D97-AF65-F5344CB8AC3E}">
        <p14:creationId xmlns:p14="http://schemas.microsoft.com/office/powerpoint/2010/main" val="36943043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7ADBD7B-C32A-0A4C-9653-59E25D586EDC}" type="slidenum">
              <a:rPr lang="en-US" smtClean="0"/>
              <a:t>59</a:t>
            </a:fld>
            <a:endParaRPr lang="en-US"/>
          </a:p>
        </p:txBody>
      </p:sp>
    </p:spTree>
    <p:extLst>
      <p:ext uri="{BB962C8B-B14F-4D97-AF65-F5344CB8AC3E}">
        <p14:creationId xmlns:p14="http://schemas.microsoft.com/office/powerpoint/2010/main" val="75208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10/25/2015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547038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10/25/2015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1511333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10/25/2015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2150699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8" name="Slide Number Placeholder 7"/>
          <p:cNvSpPr>
            <a:spLocks noGrp="1"/>
          </p:cNvSpPr>
          <p:nvPr>
            <p:ph type="sldNum" sz="quarter" idx="11"/>
          </p:nvPr>
        </p:nvSpPr>
        <p:spPr/>
        <p:txBody>
          <a:bodyPr/>
          <a:lstStyle/>
          <a:p>
            <a:fld id="{7A4842F0-7415-4379-9943-5AEFB1D6B532}" type="slidenum">
              <a:rPr lang="he-IL" smtClean="0"/>
              <a:t>‹#›</a:t>
            </a:fld>
            <a:endParaRPr lang="he-IL"/>
          </a:p>
        </p:txBody>
      </p:sp>
      <p:sp>
        <p:nvSpPr>
          <p:cNvPr id="9" name="Footer Placeholder 8"/>
          <p:cNvSpPr>
            <a:spLocks noGrp="1"/>
          </p:cNvSpPr>
          <p:nvPr>
            <p:ph type="ftr" sz="quarter" idx="12"/>
          </p:nvPr>
        </p:nvSpPr>
        <p:spPr/>
        <p:txBody>
          <a:bodyPr/>
          <a:lstStyle/>
          <a:p>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י"ב/חשון/תשע"ו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081FC59-5F1C-43ED-B6CB-A0A70530F1D1}" type="datetimeFigureOut">
              <a:rPr lang="he-IL" smtClean="0"/>
              <a:t>י"ב/חשון/תשע"ו</a:t>
            </a:fld>
            <a:endParaRPr lang="he-I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A4842F0-7415-4379-9943-5AEFB1D6B532}" type="slidenum">
              <a:rPr lang="he-IL" smtClean="0"/>
              <a:t>‹#›</a:t>
            </a:fld>
            <a:endParaRPr lang="he-I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avanov.com/teaching/crowd1516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amplab.cs.berkeley.edu/wp-content/uploads/2011/06/CrowdDB-Answering-Queries-with-Crowdsourcing.pdf" TargetMode="External"/><Relationship Id="rId2" Type="http://schemas.openxmlformats.org/officeDocument/2006/relationships/hyperlink" Target="https://users.soe.ucsc.edu/~alkis/papers/ivd.pdf" TargetMode="External"/><Relationship Id="rId1" Type="http://schemas.openxmlformats.org/officeDocument/2006/relationships/slideLayout" Target="../slideLayouts/slideLayout2.xml"/><Relationship Id="rId4" Type="http://schemas.openxmlformats.org/officeDocument/2006/relationships/hyperlink" Target="http://db.csail.mit.edu/pubs/mturk-cameraready.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smtClean="0"/>
              <a:t>Data-Centered Crowdsourcing</a:t>
            </a:r>
            <a:br>
              <a:rPr lang="en-US" sz="6000" dirty="0" smtClean="0"/>
            </a:br>
            <a:r>
              <a:rPr lang="en-US" sz="6000" dirty="0" smtClean="0"/>
              <a:t>Workshop</a:t>
            </a:r>
            <a:endParaRPr lang="he-IL" sz="6000" dirty="0"/>
          </a:p>
        </p:txBody>
      </p:sp>
      <p:sp>
        <p:nvSpPr>
          <p:cNvPr id="3" name="Подзаголовок 2"/>
          <p:cNvSpPr>
            <a:spLocks noGrp="1"/>
          </p:cNvSpPr>
          <p:nvPr>
            <p:ph type="subTitle" idx="1"/>
          </p:nvPr>
        </p:nvSpPr>
        <p:spPr>
          <a:xfrm>
            <a:off x="395536" y="5016624"/>
            <a:ext cx="6858000" cy="1652736"/>
          </a:xfrm>
        </p:spPr>
        <p:txBody>
          <a:bodyPr>
            <a:noAutofit/>
          </a:bodyPr>
          <a:lstStyle/>
          <a:p>
            <a:pPr algn="ctr"/>
            <a:r>
              <a:rPr lang="he-IL" dirty="0" smtClean="0"/>
              <a:t>       </a:t>
            </a:r>
            <a:r>
              <a:rPr lang="en-US" dirty="0" smtClean="0"/>
              <a:t>Prof. </a:t>
            </a:r>
            <a:r>
              <a:rPr lang="en-US" dirty="0" err="1" smtClean="0"/>
              <a:t>Tova</a:t>
            </a:r>
            <a:r>
              <a:rPr lang="en-US" dirty="0" smtClean="0"/>
              <a:t> Milo</a:t>
            </a:r>
          </a:p>
          <a:p>
            <a:pPr algn="ctr"/>
            <a:r>
              <a:rPr lang="en-US" dirty="0" err="1" smtClean="0"/>
              <a:t>Slava</a:t>
            </a:r>
            <a:r>
              <a:rPr lang="en-US" dirty="0" smtClean="0"/>
              <a:t> </a:t>
            </a:r>
            <a:r>
              <a:rPr lang="en-US" dirty="0" err="1" smtClean="0"/>
              <a:t>Novgorodov</a:t>
            </a:r>
            <a:endParaRPr lang="en-US" dirty="0" smtClean="0"/>
          </a:p>
          <a:p>
            <a:pPr algn="ctr"/>
            <a:endParaRPr lang="en-US" dirty="0" smtClean="0"/>
          </a:p>
          <a:p>
            <a:pPr algn="ctr"/>
            <a:r>
              <a:rPr lang="en-US" sz="1600" dirty="0" smtClean="0"/>
              <a:t>Tel Aviv University </a:t>
            </a:r>
            <a:r>
              <a:rPr lang="en-US" sz="1600" dirty="0" smtClean="0"/>
              <a:t>2015/2016</a:t>
            </a:r>
            <a:endParaRPr lang="en-US" sz="1600" dirty="0" smtClean="0"/>
          </a:p>
          <a:p>
            <a:pPr algn="ctr"/>
            <a:endParaRPr lang="he-IL" dirty="0"/>
          </a:p>
        </p:txBody>
      </p:sp>
    </p:spTree>
    <p:extLst>
      <p:ext uri="{BB962C8B-B14F-4D97-AF65-F5344CB8AC3E}">
        <p14:creationId xmlns:p14="http://schemas.microsoft.com/office/powerpoint/2010/main" val="306877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fontScale="90000"/>
          </a:bodyPr>
          <a:lstStyle/>
          <a:p>
            <a:pPr rtl="0"/>
            <a:r>
              <a:rPr lang="en-US" dirty="0" err="1" smtClean="0"/>
              <a:t>CrowdSourcing</a:t>
            </a:r>
            <a:r>
              <a:rPr lang="en-US" dirty="0" smtClean="0"/>
              <a:t>: </a:t>
            </a:r>
            <a:br>
              <a:rPr lang="en-US" dirty="0" smtClean="0"/>
            </a:br>
            <a:r>
              <a:rPr lang="en-US" dirty="0" smtClean="0"/>
              <a:t>Unifying Principles</a:t>
            </a:r>
            <a:endParaRPr lang="he-IL" dirty="0"/>
          </a:p>
        </p:txBody>
      </p:sp>
      <p:sp>
        <p:nvSpPr>
          <p:cNvPr id="3" name="Content Placeholder 2"/>
          <p:cNvSpPr>
            <a:spLocks noGrp="1"/>
          </p:cNvSpPr>
          <p:nvPr>
            <p:ph idx="1"/>
          </p:nvPr>
        </p:nvSpPr>
        <p:spPr>
          <a:xfrm>
            <a:off x="323528" y="1484784"/>
            <a:ext cx="8686800" cy="5043510"/>
          </a:xfrm>
        </p:spPr>
        <p:txBody>
          <a:bodyPr>
            <a:normAutofit fontScale="92500"/>
          </a:bodyPr>
          <a:lstStyle/>
          <a:p>
            <a:pPr algn="l" rtl="0"/>
            <a:r>
              <a:rPr lang="en-US" sz="2800" dirty="0" smtClean="0"/>
              <a:t>Main goal </a:t>
            </a:r>
          </a:p>
          <a:p>
            <a:pPr lvl="1" algn="l" rtl="0"/>
            <a:r>
              <a:rPr lang="en-US" sz="2200" dirty="0" smtClean="0"/>
              <a:t>“Outsourcing” a task to a crowd of users</a:t>
            </a:r>
          </a:p>
          <a:p>
            <a:pPr algn="l" rtl="0"/>
            <a:endParaRPr lang="en-US" sz="2800" dirty="0" smtClean="0"/>
          </a:p>
          <a:p>
            <a:pPr algn="l" rtl="0"/>
            <a:r>
              <a:rPr lang="en-US" sz="2800" dirty="0" smtClean="0"/>
              <a:t>Kinds of tasks</a:t>
            </a:r>
          </a:p>
          <a:p>
            <a:pPr lvl="1" algn="l" rtl="0"/>
            <a:r>
              <a:rPr lang="en-US" sz="2200" dirty="0" smtClean="0"/>
              <a:t>Tasks that can be performed by a computer, but inefficiently</a:t>
            </a:r>
          </a:p>
          <a:p>
            <a:pPr lvl="1" algn="l" rtl="0"/>
            <a:r>
              <a:rPr lang="en-US" sz="2200" dirty="0" smtClean="0"/>
              <a:t>Tasks that can’t be performed by a computer</a:t>
            </a:r>
          </a:p>
          <a:p>
            <a:pPr algn="l" rtl="0"/>
            <a:endParaRPr lang="en-US" sz="2800" dirty="0" smtClean="0"/>
          </a:p>
          <a:p>
            <a:pPr algn="l" rtl="0"/>
            <a:r>
              <a:rPr lang="en-US" sz="2800" dirty="0" smtClean="0"/>
              <a:t>Challenges</a:t>
            </a:r>
          </a:p>
          <a:p>
            <a:pPr lvl="1" algn="l" rtl="0"/>
            <a:r>
              <a:rPr lang="en-US" sz="2200" dirty="0" smtClean="0"/>
              <a:t>How to motivate the crowd?</a:t>
            </a:r>
          </a:p>
          <a:p>
            <a:pPr lvl="1" algn="l" rtl="0"/>
            <a:r>
              <a:rPr lang="en-US" sz="2200" dirty="0" smtClean="0"/>
              <a:t>Get data,  minimize errors, estimate quality</a:t>
            </a:r>
          </a:p>
          <a:p>
            <a:pPr lvl="1" algn="l" rtl="0"/>
            <a:r>
              <a:rPr lang="en-US" sz="2200" dirty="0" smtClean="0"/>
              <a:t>Direct users to contribute where is most needed \ they are experts </a:t>
            </a:r>
            <a:endParaRPr lang="en-US" sz="2200" dirty="0"/>
          </a:p>
          <a:p>
            <a:pPr lvl="1" algn="l" rtl="0"/>
            <a:endParaRPr lang="en-US" sz="2400" dirty="0" smtClean="0"/>
          </a:p>
          <a:p>
            <a:pPr algn="l" rtl="0"/>
            <a:endParaRPr lang="en-US" dirty="0" smtClean="0"/>
          </a:p>
          <a:p>
            <a:pPr algn="l" rtl="0"/>
            <a:endParaRPr lang="he-IL" sz="2800" dirty="0"/>
          </a:p>
        </p:txBody>
      </p:sp>
      <p:sp>
        <p:nvSpPr>
          <p:cNvPr id="17" name="TextBox 16"/>
          <p:cNvSpPr txBox="1"/>
          <p:nvPr/>
        </p:nvSpPr>
        <p:spPr>
          <a:xfrm>
            <a:off x="7596336" y="2996952"/>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val="233162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a:bodyPr>
          <a:lstStyle/>
          <a:p>
            <a:pPr rtl="0"/>
            <a:r>
              <a:rPr lang="en-US" dirty="0" smtClean="0"/>
              <a:t>Motivating the Crowd</a:t>
            </a:r>
            <a:endParaRPr lang="he-IL" dirty="0"/>
          </a:p>
        </p:txBody>
      </p:sp>
      <p:sp>
        <p:nvSpPr>
          <p:cNvPr id="3" name="Content Placeholder 2"/>
          <p:cNvSpPr>
            <a:spLocks noGrp="1"/>
          </p:cNvSpPr>
          <p:nvPr>
            <p:ph idx="1"/>
          </p:nvPr>
        </p:nvSpPr>
        <p:spPr/>
        <p:txBody>
          <a:bodyPr>
            <a:normAutofit/>
          </a:bodyPr>
          <a:lstStyle/>
          <a:p>
            <a:endParaRPr lang="en-US" dirty="0" smtClean="0"/>
          </a:p>
          <a:p>
            <a:endParaRPr lang="he-IL"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80" y="1628800"/>
            <a:ext cx="2819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3717032"/>
            <a:ext cx="2705844" cy="523220"/>
          </a:xfrm>
          <a:prstGeom prst="rect">
            <a:avLst/>
          </a:prstGeom>
          <a:noFill/>
        </p:spPr>
        <p:txBody>
          <a:bodyPr wrap="square" rtlCol="1">
            <a:spAutoFit/>
          </a:bodyPr>
          <a:lstStyle/>
          <a:p>
            <a:pPr algn="ctr"/>
            <a:r>
              <a:rPr lang="en-US" sz="2800" b="1" dirty="0" smtClean="0"/>
              <a:t>Altruism</a:t>
            </a:r>
            <a:endParaRPr lang="he-IL" sz="2800" b="1" dirty="0"/>
          </a:p>
        </p:txBody>
      </p:sp>
      <p:pic>
        <p:nvPicPr>
          <p:cNvPr id="18" name="Picture 46"/>
          <p:cNvPicPr>
            <a:picLocks noChangeAspect="1" noChangeArrowheads="1"/>
          </p:cNvPicPr>
          <p:nvPr/>
        </p:nvPicPr>
        <p:blipFill>
          <a:blip r:embed="rId3" cstate="print"/>
          <a:srcRect/>
          <a:stretch>
            <a:fillRect/>
          </a:stretch>
        </p:blipFill>
        <p:spPr bwMode="auto">
          <a:xfrm>
            <a:off x="5868144" y="1628800"/>
            <a:ext cx="2880320" cy="2160240"/>
          </a:xfrm>
          <a:prstGeom prst="rect">
            <a:avLst/>
          </a:prstGeom>
          <a:noFill/>
          <a:ln w="12700" cap="sq">
            <a:noFill/>
            <a:miter lim="800000"/>
            <a:headEnd type="none" w="sm" len="sm"/>
            <a:tailEnd type="none" w="sm" len="sm"/>
          </a:ln>
        </p:spPr>
      </p:pic>
      <p:sp>
        <p:nvSpPr>
          <p:cNvPr id="19" name="TextBox 18"/>
          <p:cNvSpPr txBox="1"/>
          <p:nvPr/>
        </p:nvSpPr>
        <p:spPr>
          <a:xfrm>
            <a:off x="5940152" y="3789040"/>
            <a:ext cx="2705844" cy="523220"/>
          </a:xfrm>
          <a:prstGeom prst="rect">
            <a:avLst/>
          </a:prstGeom>
          <a:noFill/>
        </p:spPr>
        <p:txBody>
          <a:bodyPr wrap="square" rtlCol="1">
            <a:spAutoFit/>
          </a:bodyPr>
          <a:lstStyle/>
          <a:p>
            <a:pPr algn="ctr"/>
            <a:r>
              <a:rPr lang="en-US" sz="2800" b="1" dirty="0" smtClean="0"/>
              <a:t>Fun</a:t>
            </a:r>
            <a:endParaRPr lang="he-IL" sz="2800"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933056"/>
            <a:ext cx="3360571" cy="24026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466556" y="5877272"/>
            <a:ext cx="2705844" cy="523220"/>
          </a:xfrm>
          <a:prstGeom prst="rect">
            <a:avLst/>
          </a:prstGeom>
          <a:noFill/>
        </p:spPr>
        <p:txBody>
          <a:bodyPr wrap="square" rtlCol="1">
            <a:spAutoFit/>
          </a:bodyPr>
          <a:lstStyle/>
          <a:p>
            <a:pPr algn="ctr"/>
            <a:r>
              <a:rPr lang="en-US" sz="2800" b="1" dirty="0" smtClean="0"/>
              <a:t>Money</a:t>
            </a:r>
            <a:endParaRPr lang="he-IL" sz="2800" b="1" dirty="0"/>
          </a:p>
        </p:txBody>
      </p:sp>
    </p:spTree>
    <p:extLst>
      <p:ext uri="{BB962C8B-B14F-4D97-AF65-F5344CB8AC3E}">
        <p14:creationId xmlns:p14="http://schemas.microsoft.com/office/powerpoint/2010/main" val="51006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844752"/>
          </a:xfrm>
        </p:spPr>
        <p:txBody>
          <a:bodyPr>
            <a:noAutofit/>
          </a:bodyPr>
          <a:lstStyle/>
          <a:p>
            <a:pPr marL="0" indent="0" algn="l" rtl="0">
              <a:buNone/>
            </a:pPr>
            <a:r>
              <a:rPr lang="en-US" b="1" dirty="0"/>
              <a:t>Outsourcing data </a:t>
            </a:r>
            <a:r>
              <a:rPr lang="en-US" b="1" dirty="0" smtClean="0"/>
              <a:t>collection to </a:t>
            </a:r>
            <a:r>
              <a:rPr lang="en-US" b="1" dirty="0"/>
              <a:t>the crowd of Web users</a:t>
            </a:r>
          </a:p>
          <a:p>
            <a:pPr lvl="1" algn="l" rtl="0"/>
            <a:r>
              <a:rPr lang="en-US" dirty="0"/>
              <a:t>When people can provide the data</a:t>
            </a:r>
          </a:p>
          <a:p>
            <a:pPr lvl="1" algn="l" rtl="0"/>
            <a:r>
              <a:rPr lang="en-US" dirty="0"/>
              <a:t>When people are the only source of data</a:t>
            </a:r>
          </a:p>
          <a:p>
            <a:pPr lvl="1" algn="l" rtl="0"/>
            <a:r>
              <a:rPr lang="en-US" dirty="0"/>
              <a:t>When people can efficiently </a:t>
            </a:r>
            <a:r>
              <a:rPr lang="en-US" dirty="0" smtClean="0"/>
              <a:t>clean and/or </a:t>
            </a:r>
          </a:p>
          <a:p>
            <a:pPr marL="274320" lvl="1" indent="0" algn="l" rtl="0">
              <a:buNone/>
            </a:pPr>
            <a:r>
              <a:rPr lang="en-US" dirty="0" smtClean="0"/>
              <a:t>   organize </a:t>
            </a:r>
            <a:r>
              <a:rPr lang="en-US" dirty="0"/>
              <a:t>the </a:t>
            </a:r>
            <a:r>
              <a:rPr lang="en-US" dirty="0" smtClean="0"/>
              <a:t>data</a:t>
            </a:r>
            <a:endParaRPr lang="en-US" sz="1800" b="1" dirty="0" smtClean="0"/>
          </a:p>
          <a:p>
            <a:pPr marL="0" indent="0" algn="l" rtl="0">
              <a:buNone/>
            </a:pPr>
            <a:endParaRPr lang="en-US" sz="1800" b="1" dirty="0" smtClean="0"/>
          </a:p>
          <a:p>
            <a:pPr algn="l" rtl="0"/>
            <a:r>
              <a:rPr lang="en-US" dirty="0"/>
              <a:t>Two main aspects </a:t>
            </a:r>
            <a:r>
              <a:rPr lang="en-US" sz="1800" dirty="0"/>
              <a:t>[DFKK’12</a:t>
            </a:r>
            <a:r>
              <a:rPr lang="en-US" sz="1800" dirty="0" smtClean="0"/>
              <a:t>]</a:t>
            </a:r>
            <a:r>
              <a:rPr lang="en-US" dirty="0" smtClean="0"/>
              <a:t>:</a:t>
            </a:r>
            <a:endParaRPr lang="en-US" sz="1800" dirty="0"/>
          </a:p>
          <a:p>
            <a:pPr lvl="1" algn="l" rtl="0"/>
            <a:r>
              <a:rPr lang="en-US" dirty="0"/>
              <a:t>Using the crowd to create better </a:t>
            </a:r>
            <a:r>
              <a:rPr lang="en-US" dirty="0" smtClean="0"/>
              <a:t>databases</a:t>
            </a:r>
            <a:endParaRPr lang="en-US" dirty="0"/>
          </a:p>
          <a:p>
            <a:pPr lvl="1" algn="l" rtl="0"/>
            <a:r>
              <a:rPr lang="en-US" dirty="0"/>
              <a:t>Using database technologies to create </a:t>
            </a:r>
            <a:r>
              <a:rPr lang="en-US" dirty="0" smtClean="0"/>
              <a:t>better </a:t>
            </a:r>
            <a:r>
              <a:rPr lang="en-US" dirty="0"/>
              <a:t>crowd </a:t>
            </a:r>
            <a:r>
              <a:rPr lang="en-US" dirty="0" err="1"/>
              <a:t>datasourcing</a:t>
            </a:r>
            <a:r>
              <a:rPr lang="en-US" dirty="0"/>
              <a:t> applications</a:t>
            </a:r>
            <a:endParaRPr lang="en-US" b="1" dirty="0"/>
          </a:p>
          <a:p>
            <a:pPr algn="l" rtl="0"/>
            <a:endParaRPr lang="en-US" sz="2400" dirty="0"/>
          </a:p>
          <a:p>
            <a:pPr algn="l" rtl="0"/>
            <a:r>
              <a:rPr lang="en-US" sz="1600" b="0" dirty="0"/>
              <a:t>[DFKK’12]: Crowdsourcing Applications and Platforms: A Data Management Perspective, </a:t>
            </a:r>
            <a:r>
              <a:rPr lang="en-US" sz="1600" b="0" dirty="0" err="1"/>
              <a:t>A.Doan</a:t>
            </a:r>
            <a:r>
              <a:rPr lang="en-US" sz="1600" b="0" dirty="0"/>
              <a:t>, M. J. Franklin, D. </a:t>
            </a:r>
            <a:r>
              <a:rPr lang="en-US" sz="1600" b="0" dirty="0" err="1"/>
              <a:t>Kossmann</a:t>
            </a:r>
            <a:r>
              <a:rPr lang="en-US" sz="1600" b="0" dirty="0"/>
              <a:t>, T. </a:t>
            </a:r>
            <a:r>
              <a:rPr lang="en-US" sz="1600" b="0" dirty="0" err="1"/>
              <a:t>Kraska</a:t>
            </a:r>
            <a:r>
              <a:rPr lang="en-US" sz="1600" b="0" dirty="0"/>
              <a:t>, VLDB 2011</a:t>
            </a:r>
          </a:p>
        </p:txBody>
      </p:sp>
      <p:pic>
        <p:nvPicPr>
          <p:cNvPr id="5" name="Picture 8" descr="http://1.bp.blogspot.com/_7yB-eeGviiI/TUWbVLslrEI/AAAAAAAAIIw/Wpa2vh-qO3E/s1600/Wikipedia_Logo1.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9339" y="2253019"/>
            <a:ext cx="1489085" cy="18240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31640" y="274638"/>
            <a:ext cx="6686568" cy="11430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smtClean="0"/>
              <a:t>Crowd Data Sourcing</a:t>
            </a:r>
            <a:endParaRPr lang="he-IL" dirty="0"/>
          </a:p>
        </p:txBody>
      </p:sp>
    </p:spTree>
    <p:extLst>
      <p:ext uri="{BB962C8B-B14F-4D97-AF65-F5344CB8AC3E}">
        <p14:creationId xmlns:p14="http://schemas.microsoft.com/office/powerpoint/2010/main" val="1350495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87208" cy="1371600"/>
          </a:xfrm>
        </p:spPr>
        <p:txBody>
          <a:bodyPr/>
          <a:lstStyle/>
          <a:p>
            <a:r>
              <a:rPr lang="en-US" dirty="0" smtClean="0"/>
              <a:t>My favorite example</a:t>
            </a:r>
            <a:endParaRPr lang="en-US" dirty="0"/>
          </a:p>
        </p:txBody>
      </p:sp>
      <p:sp>
        <p:nvSpPr>
          <p:cNvPr id="3" name="Content Placeholder 2"/>
          <p:cNvSpPr>
            <a:spLocks noGrp="1"/>
          </p:cNvSpPr>
          <p:nvPr>
            <p:ph idx="1"/>
          </p:nvPr>
        </p:nvSpPr>
        <p:spPr/>
        <p:txBody>
          <a:bodyPr/>
          <a:lstStyle/>
          <a:p>
            <a:pPr algn="l" rtl="0"/>
            <a:r>
              <a:rPr lang="en-US" dirty="0" err="1" smtClean="0"/>
              <a:t>ReCaptha</a:t>
            </a:r>
            <a:endParaRPr lang="en-US" dirty="0" smtClean="0"/>
          </a:p>
          <a:p>
            <a:pPr lvl="1" algn="l" rtl="0"/>
            <a:r>
              <a:rPr lang="en-US" dirty="0"/>
              <a:t>100,000 web sites</a:t>
            </a:r>
          </a:p>
          <a:p>
            <a:pPr lvl="1" algn="l" rtl="0"/>
            <a:r>
              <a:rPr lang="en-US" dirty="0"/>
              <a:t>40 million words/day</a:t>
            </a:r>
            <a:endParaRPr lang="ru-RU" dirty="0"/>
          </a:p>
          <a:p>
            <a:pPr marL="274320" lvl="1" indent="0" algn="l" rtl="0">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2500298" y="3500438"/>
            <a:ext cx="4711700" cy="2425700"/>
          </a:xfrm>
          <a:prstGeom prst="rect">
            <a:avLst/>
          </a:prstGeom>
          <a:noFill/>
          <a:ln w="9525">
            <a:noFill/>
            <a:miter lim="800000"/>
            <a:headEnd/>
            <a:tailEnd/>
          </a:ln>
          <a:effectLst/>
        </p:spPr>
      </p:pic>
    </p:spTree>
    <p:extLst>
      <p:ext uri="{BB962C8B-B14F-4D97-AF65-F5344CB8AC3E}">
        <p14:creationId xmlns:p14="http://schemas.microsoft.com/office/powerpoint/2010/main" val="308537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686568" cy="1143000"/>
          </a:xfrm>
        </p:spPr>
        <p:txBody>
          <a:bodyPr>
            <a:normAutofit fontScale="90000"/>
          </a:bodyPr>
          <a:lstStyle/>
          <a:p>
            <a:pPr rtl="0"/>
            <a:r>
              <a:rPr lang="en-US" dirty="0" smtClean="0"/>
              <a:t>Crowdsourcing </a:t>
            </a:r>
            <a:br>
              <a:rPr lang="en-US" dirty="0" smtClean="0"/>
            </a:br>
            <a:r>
              <a:rPr lang="en-US" dirty="0" smtClean="0"/>
              <a:t>research groups</a:t>
            </a:r>
            <a:endParaRPr lang="he-IL" dirty="0"/>
          </a:p>
        </p:txBody>
      </p:sp>
      <p:sp>
        <p:nvSpPr>
          <p:cNvPr id="3" name="Content Placeholder 2"/>
          <p:cNvSpPr>
            <a:spLocks noGrp="1"/>
          </p:cNvSpPr>
          <p:nvPr>
            <p:ph idx="1"/>
          </p:nvPr>
        </p:nvSpPr>
        <p:spPr>
          <a:xfrm>
            <a:off x="323528" y="1628800"/>
            <a:ext cx="8496944" cy="5043510"/>
          </a:xfrm>
        </p:spPr>
        <p:txBody>
          <a:bodyPr>
            <a:normAutofit lnSpcReduction="10000"/>
          </a:bodyPr>
          <a:lstStyle/>
          <a:p>
            <a:pPr marL="0" indent="0" algn="l" rtl="0">
              <a:buNone/>
            </a:pPr>
            <a:r>
              <a:rPr lang="en-US" sz="2400" dirty="0" smtClean="0"/>
              <a:t>An incomplete list of groups working on Crowdsourcing:</a:t>
            </a:r>
          </a:p>
          <a:p>
            <a:pPr marL="0" indent="0" algn="l" rtl="0">
              <a:buNone/>
            </a:pPr>
            <a:endParaRPr lang="en-US" sz="2400" dirty="0" smtClean="0"/>
          </a:p>
          <a:p>
            <a:pPr marL="342900" indent="-342900" algn="l" rtl="0">
              <a:buFont typeface="Arial" panose="020B0604020202020204" pitchFamily="34" charset="0"/>
              <a:buChar char="•"/>
            </a:pPr>
            <a:r>
              <a:rPr lang="en-US" sz="2400" dirty="0" err="1" smtClean="0"/>
              <a:t>Qurk</a:t>
            </a:r>
            <a:r>
              <a:rPr lang="en-US" sz="2400" dirty="0" smtClean="0"/>
              <a:t> </a:t>
            </a:r>
            <a:r>
              <a:rPr lang="en-US" sz="2400" dirty="0"/>
              <a:t>(</a:t>
            </a:r>
            <a:r>
              <a:rPr lang="en-US" sz="2400" dirty="0" smtClean="0"/>
              <a:t>MIT)</a:t>
            </a:r>
            <a:endParaRPr lang="en-US" sz="2400" dirty="0"/>
          </a:p>
          <a:p>
            <a:pPr marL="342900" indent="-342900" algn="l" rtl="0">
              <a:buFont typeface="Arial" panose="020B0604020202020204" pitchFamily="34" charset="0"/>
              <a:buChar char="•"/>
            </a:pPr>
            <a:r>
              <a:rPr lang="en-US" sz="2400" dirty="0" err="1" smtClean="0"/>
              <a:t>CrowdDB</a:t>
            </a:r>
            <a:r>
              <a:rPr lang="en-US" sz="2400" dirty="0" smtClean="0"/>
              <a:t> (Berkeley and ETH Zurich)</a:t>
            </a:r>
          </a:p>
          <a:p>
            <a:pPr marL="342900" indent="-342900" algn="l" rtl="0">
              <a:buFont typeface="Arial" panose="020B0604020202020204" pitchFamily="34" charset="0"/>
              <a:buChar char="•"/>
            </a:pPr>
            <a:r>
              <a:rPr lang="en-US" sz="2400" dirty="0" smtClean="0"/>
              <a:t>Deco (Stanford and UCSC)</a:t>
            </a:r>
          </a:p>
          <a:p>
            <a:pPr marL="342900" indent="-342900" algn="l" rtl="0">
              <a:buFont typeface="Arial" panose="020B0604020202020204" pitchFamily="34" charset="0"/>
              <a:buChar char="•"/>
            </a:pPr>
            <a:r>
              <a:rPr lang="en-US" sz="2400" dirty="0" err="1" smtClean="0"/>
              <a:t>CrowdForge</a:t>
            </a:r>
            <a:r>
              <a:rPr lang="en-US" sz="2400" dirty="0" smtClean="0"/>
              <a:t> (CMU)</a:t>
            </a:r>
          </a:p>
          <a:p>
            <a:pPr marL="342900" indent="-342900" algn="l" rtl="0">
              <a:buFont typeface="Arial" panose="020B0604020202020204" pitchFamily="34" charset="0"/>
              <a:buChar char="•"/>
            </a:pPr>
            <a:r>
              <a:rPr lang="en-US" sz="2400" dirty="0" smtClean="0"/>
              <a:t>HKUST DB Group</a:t>
            </a:r>
          </a:p>
          <a:p>
            <a:pPr marL="342900" indent="-342900" algn="l" rtl="0">
              <a:buFont typeface="Arial" panose="020B0604020202020204" pitchFamily="34" charset="0"/>
              <a:buChar char="•"/>
            </a:pPr>
            <a:r>
              <a:rPr lang="en-US" sz="2400" dirty="0" err="1"/>
              <a:t>WalmartLabs</a:t>
            </a:r>
            <a:endParaRPr lang="en-US" sz="2400" dirty="0" smtClean="0"/>
          </a:p>
          <a:p>
            <a:pPr marL="342900" indent="-342900" algn="l" rtl="0">
              <a:buFont typeface="Arial" panose="020B0604020202020204" pitchFamily="34" charset="0"/>
              <a:buChar char="•"/>
            </a:pPr>
            <a:r>
              <a:rPr lang="en-US" sz="2400" dirty="0" err="1" smtClean="0"/>
              <a:t>MoDaS</a:t>
            </a:r>
            <a:r>
              <a:rPr lang="en-US" sz="2400" dirty="0" smtClean="0"/>
              <a:t> (Tel Aviv University)</a:t>
            </a:r>
          </a:p>
          <a:p>
            <a:pPr marL="0" indent="0" algn="l" rtl="0">
              <a:buNone/>
            </a:pPr>
            <a:r>
              <a:rPr lang="en-US" sz="2400" dirty="0" smtClean="0"/>
              <a:t>…</a:t>
            </a:r>
          </a:p>
          <a:p>
            <a:pPr marL="0" indent="0" algn="l" rtl="0">
              <a:buNone/>
            </a:pPr>
            <a:endParaRPr lang="en-US" sz="2400" dirty="0" smtClean="0"/>
          </a:p>
        </p:txBody>
      </p:sp>
    </p:spTree>
    <p:extLst>
      <p:ext uri="{BB962C8B-B14F-4D97-AF65-F5344CB8AC3E}">
        <p14:creationId xmlns:p14="http://schemas.microsoft.com/office/powerpoint/2010/main" val="389502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5" name="Content Placeholder 4"/>
          <p:cNvSpPr>
            <a:spLocks noGrp="1"/>
          </p:cNvSpPr>
          <p:nvPr>
            <p:ph idx="1"/>
          </p:nvPr>
        </p:nvSpPr>
        <p:spPr/>
        <p:txBody>
          <a:bodyPr/>
          <a:lstStyle/>
          <a:p>
            <a:endParaRPr lang="ru-RU" dirty="0"/>
          </a:p>
        </p:txBody>
      </p:sp>
      <p:pic>
        <p:nvPicPr>
          <p:cNvPr id="1027" name="Picture 3"/>
          <p:cNvPicPr>
            <a:picLocks noChangeAspect="1" noChangeArrowheads="1"/>
          </p:cNvPicPr>
          <p:nvPr/>
        </p:nvPicPr>
        <p:blipFill>
          <a:blip r:embed="rId2"/>
          <a:srcRect/>
          <a:stretch>
            <a:fillRect/>
          </a:stretch>
        </p:blipFill>
        <p:spPr bwMode="auto">
          <a:xfrm>
            <a:off x="-138551" y="-24"/>
            <a:ext cx="9697355" cy="7072362"/>
          </a:xfrm>
          <a:prstGeom prst="rect">
            <a:avLst/>
          </a:prstGeom>
          <a:noFill/>
          <a:ln w="9525">
            <a:noFill/>
            <a:miter lim="800000"/>
            <a:headEnd/>
            <a:tailEnd/>
          </a:ln>
          <a:effectLst/>
        </p:spPr>
      </p:pic>
    </p:spTree>
    <p:extLst>
      <p:ext uri="{BB962C8B-B14F-4D97-AF65-F5344CB8AC3E}">
        <p14:creationId xmlns:p14="http://schemas.microsoft.com/office/powerpoint/2010/main" val="94461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4099" name="Picture 3"/>
          <p:cNvPicPr>
            <a:picLocks noChangeAspect="1" noChangeArrowheads="1"/>
          </p:cNvPicPr>
          <p:nvPr/>
        </p:nvPicPr>
        <p:blipFill>
          <a:blip r:embed="rId2"/>
          <a:srcRect/>
          <a:stretch>
            <a:fillRect/>
          </a:stretch>
        </p:blipFill>
        <p:spPr bwMode="auto">
          <a:xfrm>
            <a:off x="0" y="0"/>
            <a:ext cx="9153233" cy="6643710"/>
          </a:xfrm>
          <a:prstGeom prst="rect">
            <a:avLst/>
          </a:prstGeom>
          <a:noFill/>
          <a:ln w="9525">
            <a:noFill/>
            <a:miter lim="800000"/>
            <a:headEnd/>
            <a:tailEnd/>
          </a:ln>
          <a:effectLst/>
        </p:spPr>
      </p:pic>
    </p:spTree>
    <p:extLst>
      <p:ext uri="{BB962C8B-B14F-4D97-AF65-F5344CB8AC3E}">
        <p14:creationId xmlns:p14="http://schemas.microsoft.com/office/powerpoint/2010/main" val="271066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Crowdsourcing Marketplaces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2124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Mechanical Tu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24288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356992"/>
            <a:ext cx="23050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589884"/>
            <a:ext cx="2305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692" y="5410200"/>
            <a:ext cx="2009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microworkers.com/im/mw/logo505.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177" y="5619750"/>
            <a:ext cx="36861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462" y="1924050"/>
            <a:ext cx="22574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908" y="3931599"/>
            <a:ext cx="2400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36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457200" y="1927926"/>
            <a:ext cx="8229600" cy="4221348"/>
          </a:xfrm>
          <a:prstGeom prst="rect">
            <a:avLst/>
          </a:prstGeom>
          <a:noFill/>
          <a:ln w="9525">
            <a:noFill/>
            <a:miter lim="800000"/>
            <a:headEnd/>
            <a:tailEnd/>
          </a:ln>
          <a:effectLst/>
        </p:spPr>
      </p:pic>
    </p:spTree>
    <p:extLst>
      <p:ext uri="{BB962C8B-B14F-4D97-AF65-F5344CB8AC3E}">
        <p14:creationId xmlns:p14="http://schemas.microsoft.com/office/powerpoint/2010/main" val="335367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a:t>
            </a:r>
            <a:endParaRPr lang="en-US" dirty="0"/>
          </a:p>
        </p:txBody>
      </p:sp>
      <p:sp>
        <p:nvSpPr>
          <p:cNvPr id="3" name="Content Placeholder 2"/>
          <p:cNvSpPr>
            <a:spLocks noGrp="1"/>
          </p:cNvSpPr>
          <p:nvPr>
            <p:ph idx="1"/>
          </p:nvPr>
        </p:nvSpPr>
        <p:spPr/>
        <p:txBody>
          <a:bodyPr/>
          <a:lstStyle/>
          <a:p>
            <a:pPr algn="l" rtl="0"/>
            <a:r>
              <a:rPr lang="en-US" dirty="0"/>
              <a:t>Requestor places Human Intelligence Tasks (HIT)</a:t>
            </a:r>
          </a:p>
          <a:p>
            <a:pPr lvl="1" algn="l" rtl="0"/>
            <a:r>
              <a:rPr lang="en-US" dirty="0"/>
              <a:t>Min price: $0,01</a:t>
            </a:r>
          </a:p>
          <a:p>
            <a:pPr lvl="1" algn="l" rtl="0"/>
            <a:r>
              <a:rPr lang="en-US" dirty="0"/>
              <a:t>Provide expiration date and UI</a:t>
            </a:r>
          </a:p>
          <a:p>
            <a:pPr lvl="1" algn="l" rtl="0"/>
            <a:r>
              <a:rPr lang="en-US" dirty="0"/>
              <a:t># of assignments</a:t>
            </a:r>
          </a:p>
          <a:p>
            <a:pPr lvl="1" algn="l" rtl="0"/>
            <a:endParaRPr lang="en-US" dirty="0"/>
          </a:p>
          <a:p>
            <a:pPr algn="l" rtl="0"/>
            <a:r>
              <a:rPr lang="en-US" dirty="0"/>
              <a:t>Requestor approve jobs and payments</a:t>
            </a:r>
          </a:p>
          <a:p>
            <a:pPr lvl="1" algn="l" rtl="0"/>
            <a:r>
              <a:rPr lang="en-US" dirty="0"/>
              <a:t>Special API</a:t>
            </a:r>
          </a:p>
          <a:p>
            <a:pPr lvl="1" algn="l" rtl="0"/>
            <a:endParaRPr lang="en-US" dirty="0"/>
          </a:p>
          <a:p>
            <a:pPr algn="l" rtl="0"/>
            <a:r>
              <a:rPr lang="en-US" dirty="0"/>
              <a:t>Workers choose jobs, do them and getting money</a:t>
            </a:r>
            <a:endParaRPr lang="ru-RU" dirty="0"/>
          </a:p>
        </p:txBody>
      </p:sp>
    </p:spTree>
    <p:extLst>
      <p:ext uri="{BB962C8B-B14F-4D97-AF65-F5344CB8AC3E}">
        <p14:creationId xmlns:p14="http://schemas.microsoft.com/office/powerpoint/2010/main" val="270626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Administrative notes</a:t>
            </a:r>
            <a:endParaRPr lang="ru-RU" dirty="0"/>
          </a:p>
        </p:txBody>
      </p:sp>
      <p:sp>
        <p:nvSpPr>
          <p:cNvPr id="3" name="Content Placeholder 2"/>
          <p:cNvSpPr>
            <a:spLocks noGrp="1"/>
          </p:cNvSpPr>
          <p:nvPr>
            <p:ph idx="1"/>
          </p:nvPr>
        </p:nvSpPr>
        <p:spPr>
          <a:xfrm>
            <a:off x="457200" y="1752600"/>
            <a:ext cx="7931224" cy="4628728"/>
          </a:xfrm>
        </p:spPr>
        <p:txBody>
          <a:bodyPr>
            <a:normAutofit/>
          </a:bodyPr>
          <a:lstStyle/>
          <a:p>
            <a:pPr algn="l" rtl="0"/>
            <a:r>
              <a:rPr lang="en-US" sz="2400" dirty="0" smtClean="0"/>
              <a:t>Course goal: </a:t>
            </a:r>
          </a:p>
          <a:p>
            <a:pPr algn="l" rtl="0"/>
            <a:r>
              <a:rPr lang="en-US" sz="2400" dirty="0" smtClean="0"/>
              <a:t>Learn about crowd-data sourcing and prepare a final project (improvement of existing problem’s solution / solving new problem)</a:t>
            </a:r>
          </a:p>
          <a:p>
            <a:pPr algn="l" rtl="0"/>
            <a:endParaRPr lang="en-US" sz="2400" dirty="0"/>
          </a:p>
          <a:p>
            <a:pPr algn="l" rtl="0"/>
            <a:r>
              <a:rPr lang="en-US" sz="2400" dirty="0" smtClean="0"/>
              <a:t>Group size: ~4 students </a:t>
            </a:r>
          </a:p>
          <a:p>
            <a:pPr algn="l" rtl="0"/>
            <a:endParaRPr lang="en-US" sz="2400" dirty="0"/>
          </a:p>
          <a:p>
            <a:pPr algn="l" rtl="0"/>
            <a:r>
              <a:rPr lang="en-US" sz="2400" dirty="0" smtClean="0"/>
              <a:t>Requirements: </a:t>
            </a:r>
            <a:r>
              <a:rPr lang="en-US" sz="2400" dirty="0" err="1" smtClean="0"/>
              <a:t>DataBases</a:t>
            </a:r>
            <a:r>
              <a:rPr lang="en-US" sz="2400" dirty="0" smtClean="0"/>
              <a:t> (SQL) is recommended,                    Web programming (we will do a short overview),</a:t>
            </a:r>
            <a:r>
              <a:rPr lang="en-US" sz="2400" dirty="0"/>
              <a:t> </a:t>
            </a:r>
            <a:r>
              <a:rPr lang="en-US" sz="2400" dirty="0" smtClean="0"/>
              <a:t>(optionally) Mobile development (we will not teach it)</a:t>
            </a:r>
          </a:p>
        </p:txBody>
      </p:sp>
    </p:spTree>
    <p:extLst>
      <p:ext uri="{BB962C8B-B14F-4D97-AF65-F5344CB8AC3E}">
        <p14:creationId xmlns:p14="http://schemas.microsoft.com/office/powerpoint/2010/main" val="861629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838"/>
            <a:ext cx="8291264" cy="756002"/>
          </a:xfrm>
        </p:spPr>
        <p:txBody>
          <a:bodyPr>
            <a:noAutofit/>
          </a:bodyPr>
          <a:lstStyle/>
          <a:p>
            <a:pPr rtl="0"/>
            <a:r>
              <a:rPr lang="en-US" dirty="0" smtClean="0"/>
              <a:t/>
            </a:r>
            <a:br>
              <a:rPr lang="en-US" dirty="0" smtClean="0"/>
            </a:br>
            <a:r>
              <a:rPr lang="en-US" dirty="0"/>
              <a:t/>
            </a:r>
            <a:br>
              <a:rPr lang="en-US" dirty="0"/>
            </a:br>
            <a:r>
              <a:rPr lang="en-US" dirty="0" smtClean="0"/>
              <a:t>Uses </a:t>
            </a:r>
            <a:r>
              <a:rPr lang="en-US" dirty="0"/>
              <a:t>of Human Computation</a:t>
            </a:r>
            <a:br>
              <a:rPr lang="en-US" dirty="0"/>
            </a:br>
            <a:endParaRPr lang="en-US" dirty="0"/>
          </a:p>
        </p:txBody>
      </p:sp>
      <p:sp>
        <p:nvSpPr>
          <p:cNvPr id="3" name="Content Placeholder 2"/>
          <p:cNvSpPr>
            <a:spLocks noGrp="1"/>
          </p:cNvSpPr>
          <p:nvPr>
            <p:ph idx="1"/>
          </p:nvPr>
        </p:nvSpPr>
        <p:spPr>
          <a:xfrm>
            <a:off x="457200" y="1752600"/>
            <a:ext cx="7620000" cy="4556720"/>
          </a:xfrm>
        </p:spPr>
        <p:txBody>
          <a:bodyPr>
            <a:normAutofit fontScale="92500" lnSpcReduction="10000"/>
          </a:bodyPr>
          <a:lstStyle/>
          <a:p>
            <a:pPr marL="342900" indent="-342900" algn="l" rtl="0">
              <a:buFont typeface="Arial" panose="020B0604020202020204" pitchFamily="34" charset="0"/>
              <a:buChar char="•"/>
            </a:pPr>
            <a:r>
              <a:rPr lang="en-US" dirty="0" smtClean="0"/>
              <a:t> </a:t>
            </a:r>
            <a:r>
              <a:rPr lang="en-US" dirty="0"/>
              <a:t>Data cleaning/integration (</a:t>
            </a:r>
            <a:r>
              <a:rPr lang="en-US" dirty="0" err="1"/>
              <a:t>ProPublica</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Finding missing people (Haiti, </a:t>
            </a:r>
            <a:r>
              <a:rPr lang="en-US" dirty="0" err="1"/>
              <a:t>Fossett</a:t>
            </a:r>
            <a:r>
              <a:rPr lang="en-US" dirty="0"/>
              <a:t>, Gray</a:t>
            </a:r>
            <a:r>
              <a:rPr lang="en-US" dirty="0" smtClean="0"/>
              <a:t>)</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smtClean="0"/>
              <a:t> </a:t>
            </a:r>
            <a:r>
              <a:rPr lang="en-US" dirty="0"/>
              <a:t>Translation/Transcription (</a:t>
            </a:r>
            <a:r>
              <a:rPr lang="en-US" dirty="0" err="1"/>
              <a:t>SpeakerText</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Word Processing (</a:t>
            </a:r>
            <a:r>
              <a:rPr lang="en-US" dirty="0" err="1"/>
              <a:t>Soylent</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Outsourced insurance claims </a:t>
            </a:r>
            <a:r>
              <a:rPr lang="en-US" dirty="0" smtClean="0"/>
              <a:t>processing</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Data journalism (Guardian</a:t>
            </a:r>
            <a:r>
              <a:rPr lang="en-US" dirty="0" smtClean="0"/>
              <a:t>)</a:t>
            </a:r>
          </a:p>
          <a:p>
            <a:pPr algn="l" rtl="0"/>
            <a:endParaRPr lang="en-US" dirty="0" smtClean="0"/>
          </a:p>
        </p:txBody>
      </p:sp>
    </p:spTree>
    <p:extLst>
      <p:ext uri="{BB962C8B-B14F-4D97-AF65-F5344CB8AC3E}">
        <p14:creationId xmlns:p14="http://schemas.microsoft.com/office/powerpoint/2010/main" val="198292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Tasks</a:t>
            </a:r>
            <a:endParaRPr lang="ru-RU" dirty="0"/>
          </a:p>
        </p:txBody>
      </p:sp>
      <p:pic>
        <p:nvPicPr>
          <p:cNvPr id="5123" name="Picture 3"/>
          <p:cNvPicPr>
            <a:picLocks noGrp="1" noChangeAspect="1" noChangeArrowheads="1"/>
          </p:cNvPicPr>
          <p:nvPr>
            <p:ph sz="quarter" idx="1"/>
          </p:nvPr>
        </p:nvPicPr>
        <p:blipFill>
          <a:blip r:embed="rId2"/>
          <a:srcRect/>
          <a:stretch>
            <a:fillRect/>
          </a:stretch>
        </p:blipFill>
        <p:spPr bwMode="auto">
          <a:xfrm>
            <a:off x="428596" y="2088160"/>
            <a:ext cx="8502986" cy="3412542"/>
          </a:xfrm>
          <a:prstGeom prst="rect">
            <a:avLst/>
          </a:prstGeom>
          <a:noFill/>
          <a:ln w="9525">
            <a:noFill/>
            <a:miter lim="800000"/>
            <a:headEnd/>
            <a:tailEnd/>
          </a:ln>
          <a:effectLst/>
        </p:spPr>
      </p:pic>
      <p:sp>
        <p:nvSpPr>
          <p:cNvPr id="9" name="TextBox 8"/>
          <p:cNvSpPr txBox="1"/>
          <p:nvPr/>
        </p:nvSpPr>
        <p:spPr>
          <a:xfrm>
            <a:off x="2071670" y="6215082"/>
            <a:ext cx="4466607" cy="369332"/>
          </a:xfrm>
          <a:prstGeom prst="rect">
            <a:avLst/>
          </a:prstGeom>
          <a:noFill/>
        </p:spPr>
        <p:txBody>
          <a:bodyPr wrap="none" rtlCol="0">
            <a:spAutoFit/>
          </a:bodyPr>
          <a:lstStyle/>
          <a:p>
            <a:r>
              <a:rPr lang="en-US" dirty="0" smtClean="0"/>
              <a:t>Source: “Paid Crowdsourcing”, SmartSheet.com</a:t>
            </a:r>
            <a:endParaRPr lang="ru-RU" dirty="0"/>
          </a:p>
        </p:txBody>
      </p:sp>
    </p:spTree>
    <p:extLst>
      <p:ext uri="{BB962C8B-B14F-4D97-AF65-F5344CB8AC3E}">
        <p14:creationId xmlns:p14="http://schemas.microsoft.com/office/powerpoint/2010/main" val="2392431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52718"/>
            <a:ext cx="8784976" cy="1371600"/>
          </a:xfrm>
        </p:spPr>
        <p:txBody>
          <a:bodyPr/>
          <a:lstStyle/>
          <a:p>
            <a:pPr rtl="0"/>
            <a:r>
              <a:rPr lang="en-US" dirty="0" smtClean="0"/>
              <a:t>Overview of recent research</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smtClean="0"/>
              <a:t>Crowdsourced Databases, Query evaluation, Sorts/joins, Top-K</a:t>
            </a:r>
          </a:p>
          <a:p>
            <a:pPr marL="800100" lvl="1" indent="-342900" algn="l" rtl="0"/>
            <a:r>
              <a:rPr lang="en-US" sz="2400" dirty="0" err="1" smtClean="0"/>
              <a:t>CrowdDB</a:t>
            </a:r>
            <a:r>
              <a:rPr lang="en-US" sz="2400" dirty="0" smtClean="0"/>
              <a:t>, </a:t>
            </a:r>
            <a:r>
              <a:rPr lang="en-US" sz="2400" dirty="0" err="1" smtClean="0"/>
              <a:t>Qurk</a:t>
            </a:r>
            <a:r>
              <a:rPr lang="en-US" sz="2400" dirty="0" smtClean="0"/>
              <a:t>, Deco,</a:t>
            </a:r>
            <a:endParaRPr lang="en-US" sz="2400" dirty="0"/>
          </a:p>
          <a:p>
            <a:pPr marL="342900" indent="-342900" algn="l" rtl="0">
              <a:buFont typeface="Arial" panose="020B0604020202020204" pitchFamily="34" charset="0"/>
              <a:buChar char="•"/>
            </a:pPr>
            <a:r>
              <a:rPr lang="en-US" sz="2400" dirty="0" smtClean="0"/>
              <a:t>Crowdsourced Data Collection/Cleaning</a:t>
            </a:r>
          </a:p>
          <a:p>
            <a:pPr marL="800100" lvl="1" indent="-342900" algn="l" rtl="0"/>
            <a:r>
              <a:rPr lang="en-US" sz="2400" dirty="0" err="1" smtClean="0"/>
              <a:t>AskIt</a:t>
            </a:r>
            <a:r>
              <a:rPr lang="en-US" sz="2400" dirty="0" smtClean="0"/>
              <a:t>, QOCO,….</a:t>
            </a:r>
          </a:p>
          <a:p>
            <a:pPr marL="342900" indent="-342900" algn="l" rtl="0">
              <a:buFont typeface="Arial" panose="020B0604020202020204" pitchFamily="34" charset="0"/>
              <a:buChar char="•"/>
            </a:pPr>
            <a:r>
              <a:rPr lang="en-US" sz="2400" dirty="0" smtClean="0"/>
              <a:t>Crowd sourced Data Mining</a:t>
            </a:r>
          </a:p>
          <a:p>
            <a:pPr marL="800100" lvl="1" indent="-342900" algn="l" rtl="0"/>
            <a:r>
              <a:rPr lang="en-US" sz="2400" dirty="0" err="1" smtClean="0"/>
              <a:t>CrowdMining</a:t>
            </a:r>
            <a:r>
              <a:rPr lang="en-US" sz="2400" dirty="0" smtClean="0"/>
              <a:t>, OASSIS, …</a:t>
            </a:r>
            <a:endParaRPr lang="en-US" sz="2400" dirty="0"/>
          </a:p>
          <a:p>
            <a:pPr marL="342900" indent="-342900" algn="l" rtl="0">
              <a:buFont typeface="Arial" panose="020B0604020202020204" pitchFamily="34" charset="0"/>
              <a:buChar char="•"/>
            </a:pPr>
            <a:r>
              <a:rPr lang="en-US" sz="2400" dirty="0" smtClean="0"/>
              <a:t>Image tagging, media meta-data collection</a:t>
            </a:r>
          </a:p>
          <a:p>
            <a:pPr marL="342900" indent="-342900" algn="l" rtl="0">
              <a:buFont typeface="Arial" panose="020B0604020202020204" pitchFamily="34" charset="0"/>
              <a:buChar char="•"/>
            </a:pPr>
            <a:r>
              <a:rPr lang="en-US" sz="2400" dirty="0" smtClean="0"/>
              <a:t>Crowdsourced recommendations and planning</a:t>
            </a:r>
          </a:p>
          <a:p>
            <a:pPr marL="342900" indent="-342900" algn="l" rtl="0">
              <a:buFont typeface="Arial" panose="020B0604020202020204" pitchFamily="34" charset="0"/>
              <a:buChar char="•"/>
            </a:pPr>
            <a:endParaRPr lang="he-IL" sz="2400" dirty="0"/>
          </a:p>
        </p:txBody>
      </p:sp>
    </p:spTree>
    <p:extLst>
      <p:ext uri="{BB962C8B-B14F-4D97-AF65-F5344CB8AC3E}">
        <p14:creationId xmlns:p14="http://schemas.microsoft.com/office/powerpoint/2010/main" val="2481918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smtClean="0"/>
              <a:t>Motivation: </a:t>
            </a:r>
          </a:p>
          <a:p>
            <a:pPr algn="l" rtl="0"/>
            <a:r>
              <a:rPr lang="en-US" sz="2400" dirty="0"/>
              <a:t>	</a:t>
            </a:r>
            <a:r>
              <a:rPr lang="en-US" sz="2400" dirty="0" smtClean="0"/>
              <a:t>Why we need crowdsourced databases?</a:t>
            </a:r>
          </a:p>
          <a:p>
            <a:pPr algn="l" rtl="0"/>
            <a:endParaRPr lang="en-US" sz="2400" dirty="0"/>
          </a:p>
          <a:p>
            <a:pPr marL="342900" indent="-342900" algn="l" rtl="0">
              <a:buFont typeface="Arial" panose="020B0604020202020204" pitchFamily="34" charset="0"/>
              <a:buChar char="•"/>
            </a:pPr>
            <a:r>
              <a:rPr lang="en-US" sz="2400" dirty="0" smtClean="0"/>
              <a:t>There are many things (queries) that cannot be done (answered) in classical DB approach</a:t>
            </a:r>
          </a:p>
          <a:p>
            <a:pPr marL="342900" indent="-342900" algn="l" rtl="0">
              <a:buFont typeface="Arial" panose="020B0604020202020204" pitchFamily="34" charset="0"/>
              <a:buChar char="•"/>
            </a:pPr>
            <a:r>
              <a:rPr lang="en-US" sz="2400" dirty="0" smtClean="0"/>
              <a:t>We call them: DB-Hard queries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r>
              <a:rPr lang="en-US" sz="2400" dirty="0" smtClean="0"/>
              <a:t>Examples…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endParaRPr lang="he-IL" sz="2400" dirty="0"/>
          </a:p>
        </p:txBody>
      </p:sp>
      <p:sp>
        <p:nvSpPr>
          <p:cNvPr id="4" name="Title 1"/>
          <p:cNvSpPr txBox="1">
            <a:spLocks/>
          </p:cNvSpPr>
          <p:nvPr/>
        </p:nvSpPr>
        <p:spPr>
          <a:xfrm>
            <a:off x="457200" y="152718"/>
            <a:ext cx="8147248" cy="13716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dirty="0"/>
              <a:t>Crowd sourced Databases</a:t>
            </a:r>
          </a:p>
        </p:txBody>
      </p:sp>
    </p:spTree>
    <p:extLst>
      <p:ext uri="{BB962C8B-B14F-4D97-AF65-F5344CB8AC3E}">
        <p14:creationId xmlns:p14="http://schemas.microsoft.com/office/powerpoint/2010/main" val="1897460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(1)</a:t>
            </a:r>
          </a:p>
        </p:txBody>
      </p:sp>
      <p:sp>
        <p:nvSpPr>
          <p:cNvPr id="3" name="Content Placeholder 2"/>
          <p:cNvSpPr>
            <a:spLocks noGrp="1"/>
          </p:cNvSpPr>
          <p:nvPr>
            <p:ph sz="quarter" idx="1"/>
          </p:nvPr>
        </p:nvSpPr>
        <p:spPr>
          <a:xfrm>
            <a:off x="457200" y="1752600"/>
            <a:ext cx="8291264" cy="4373563"/>
          </a:xfrm>
        </p:spPr>
        <p:txBody>
          <a:bodyPr>
            <a:normAutofit lnSpcReduction="10000"/>
          </a:bodyPr>
          <a:lstStyle/>
          <a:p>
            <a:pPr algn="l" rtl="0"/>
            <a:endParaRPr lang="en-US" sz="1900" dirty="0" smtClean="0"/>
          </a:p>
          <a:p>
            <a:pPr algn="l" rtl="0"/>
            <a:endParaRPr lang="en-US" sz="1900" dirty="0" smtClean="0"/>
          </a:p>
          <a:p>
            <a:pPr algn="l" rtl="0"/>
            <a:endParaRPr lang="en-US" sz="1900" dirty="0" smtClean="0"/>
          </a:p>
          <a:p>
            <a:pPr algn="l" rtl="0">
              <a:buNone/>
            </a:pPr>
            <a:endParaRPr lang="en-US" sz="1900" b="1" dirty="0" smtClean="0">
              <a:solidFill>
                <a:schemeClr val="accent1">
                  <a:lumMod val="50000"/>
                </a:schemeClr>
              </a:solidFill>
              <a:latin typeface="Trebuchet MS" pitchFamily="34" charset="0"/>
            </a:endParaRPr>
          </a:p>
          <a:p>
            <a:pPr algn="l" rtl="0">
              <a:buNone/>
            </a:pPr>
            <a:endParaRPr lang="en-US" sz="1900" b="1" dirty="0" smtClean="0">
              <a:solidFill>
                <a:schemeClr val="accent1">
                  <a:lumMod val="50000"/>
                </a:schemeClr>
              </a:solidFill>
              <a:latin typeface="Trebuchet MS" pitchFamily="34" charset="0"/>
            </a:endParaRPr>
          </a:p>
          <a:p>
            <a:pPr algn="l" rtl="0">
              <a:buNone/>
            </a:pPr>
            <a:r>
              <a:rPr lang="en-US" sz="1900" b="1" dirty="0" smtClean="0">
                <a:solidFill>
                  <a:srgbClr val="0070C0"/>
                </a:solidFill>
                <a:latin typeface="Trebuchet MS" pitchFamily="34" charset="0"/>
              </a:rPr>
              <a:t>SELECT</a:t>
            </a:r>
            <a:r>
              <a:rPr lang="en-US" sz="1900" dirty="0" smtClean="0">
                <a:solidFill>
                  <a:srgbClr val="0070C0"/>
                </a:solidFill>
                <a:latin typeface="Trebuchet MS" pitchFamily="34" charset="0"/>
              </a:rPr>
              <a:t> </a:t>
            </a:r>
            <a:r>
              <a:rPr lang="en-US" sz="1900" dirty="0" smtClean="0">
                <a:latin typeface="Trebuchet MS" pitchFamily="34" charset="0"/>
              </a:rPr>
              <a:t>Market_Cap </a:t>
            </a:r>
            <a:r>
              <a:rPr lang="en-US" sz="1900" b="1" dirty="0" smtClean="0">
                <a:solidFill>
                  <a:srgbClr val="0070C0"/>
                </a:solidFill>
                <a:latin typeface="Trebuchet MS" pitchFamily="34" charset="0"/>
              </a:rPr>
              <a:t>FROM</a:t>
            </a:r>
            <a:r>
              <a:rPr lang="en-US" sz="1900" dirty="0" smtClean="0">
                <a:solidFill>
                  <a:srgbClr val="0070C0"/>
                </a:solidFill>
                <a:latin typeface="Trebuchet MS" pitchFamily="34" charset="0"/>
              </a:rPr>
              <a:t> </a:t>
            </a:r>
            <a:r>
              <a:rPr lang="en-US" sz="1900" dirty="0" smtClean="0">
                <a:latin typeface="Trebuchet MS" pitchFamily="34" charset="0"/>
              </a:rPr>
              <a:t>Companies </a:t>
            </a:r>
            <a:r>
              <a:rPr lang="en-US" sz="1900" b="1" dirty="0" smtClean="0">
                <a:solidFill>
                  <a:srgbClr val="0070C0"/>
                </a:solidFill>
                <a:latin typeface="Trebuchet MS" pitchFamily="34" charset="0"/>
              </a:rPr>
              <a:t>WHERE</a:t>
            </a:r>
            <a:r>
              <a:rPr lang="en-US" sz="1900" dirty="0" smtClean="0">
                <a:solidFill>
                  <a:srgbClr val="0070C0"/>
                </a:solidFill>
                <a:latin typeface="Trebuchet MS" pitchFamily="34" charset="0"/>
              </a:rPr>
              <a:t> </a:t>
            </a:r>
            <a:r>
              <a:rPr lang="en-US" sz="1900" dirty="0" smtClean="0">
                <a:latin typeface="Trebuchet MS" pitchFamily="34" charset="0"/>
              </a:rPr>
              <a:t>Company_Name = ‘I.B.M’</a:t>
            </a:r>
          </a:p>
          <a:p>
            <a:pPr algn="l" rtl="0">
              <a:buNone/>
            </a:pPr>
            <a:endParaRPr lang="en-US" sz="2400" dirty="0" smtClean="0">
              <a:latin typeface="Trebuchet MS" pitchFamily="34" charset="0"/>
            </a:endParaRPr>
          </a:p>
          <a:p>
            <a:pPr algn="l" rtl="0">
              <a:buNone/>
            </a:pPr>
            <a:endParaRPr lang="en-US" sz="2400" dirty="0" smtClean="0"/>
          </a:p>
          <a:p>
            <a:pPr algn="l" rtl="0"/>
            <a:r>
              <a:rPr lang="en-US" sz="2400" dirty="0" smtClean="0"/>
              <a:t>Result: </a:t>
            </a:r>
            <a:r>
              <a:rPr lang="en-US" sz="2400" dirty="0" smtClean="0">
                <a:solidFill>
                  <a:schemeClr val="accent2">
                    <a:lumMod val="75000"/>
                  </a:schemeClr>
                </a:solidFill>
              </a:rPr>
              <a:t>0 rows</a:t>
            </a:r>
          </a:p>
          <a:p>
            <a:pPr algn="l" rtl="0"/>
            <a:r>
              <a:rPr lang="en-US" sz="2400" dirty="0" smtClean="0"/>
              <a:t>Problem: </a:t>
            </a:r>
            <a:r>
              <a:rPr lang="en-US" sz="2400" dirty="0" smtClean="0">
                <a:solidFill>
                  <a:schemeClr val="accent2">
                    <a:lumMod val="75000"/>
                  </a:schemeClr>
                </a:solidFill>
              </a:rPr>
              <a:t>Entity Resolution</a:t>
            </a:r>
          </a:p>
          <a:p>
            <a:pPr algn="l" rtl="0">
              <a:buNone/>
            </a:pPr>
            <a:endParaRPr lang="en-US" sz="2400" dirty="0" smtClean="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316593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(2)</a:t>
            </a:r>
          </a:p>
        </p:txBody>
      </p:sp>
      <p:sp>
        <p:nvSpPr>
          <p:cNvPr id="3" name="Content Placeholder 2"/>
          <p:cNvSpPr>
            <a:spLocks noGrp="1"/>
          </p:cNvSpPr>
          <p:nvPr>
            <p:ph sz="quarter" idx="1"/>
          </p:nvPr>
        </p:nvSpPr>
        <p:spPr>
          <a:xfrm>
            <a:off x="457200" y="1752600"/>
            <a:ext cx="8291264" cy="4373563"/>
          </a:xfrm>
        </p:spPr>
        <p:txBody>
          <a:bodyPr>
            <a:normAutofit fontScale="92500" lnSpcReduction="10000"/>
          </a:bodyPr>
          <a:lstStyle/>
          <a:p>
            <a:pPr algn="l" rtl="0"/>
            <a:endParaRPr lang="en-US" sz="2100" dirty="0" smtClean="0"/>
          </a:p>
          <a:p>
            <a:pPr algn="l" rtl="0"/>
            <a:endParaRPr lang="en-US" sz="2100" dirty="0" smtClean="0"/>
          </a:p>
          <a:p>
            <a:pPr algn="l" rtl="0"/>
            <a:endParaRPr lang="en-US" sz="2100" dirty="0" smtClean="0"/>
          </a:p>
          <a:p>
            <a:pPr algn="l" rtl="0">
              <a:buNone/>
            </a:pPr>
            <a:endParaRPr lang="en-US" sz="2100" b="1" dirty="0" smtClean="0">
              <a:solidFill>
                <a:schemeClr val="accent1">
                  <a:lumMod val="50000"/>
                </a:schemeClr>
              </a:solidFill>
              <a:latin typeface="Trebuchet MS" pitchFamily="34" charset="0"/>
            </a:endParaRPr>
          </a:p>
          <a:p>
            <a:pPr algn="l" rtl="0">
              <a:buNone/>
            </a:pPr>
            <a:endParaRPr lang="en-US" sz="2100" b="1" dirty="0" smtClean="0">
              <a:solidFill>
                <a:schemeClr val="accent1">
                  <a:lumMod val="50000"/>
                </a:schemeClr>
              </a:solidFill>
              <a:latin typeface="Trebuchet MS" pitchFamily="34" charset="0"/>
            </a:endParaRPr>
          </a:p>
          <a:p>
            <a:pPr algn="l" rtl="0">
              <a:buNone/>
            </a:pPr>
            <a:r>
              <a:rPr lang="en-US" sz="2100" b="1" dirty="0" smtClean="0">
                <a:solidFill>
                  <a:srgbClr val="0070C0"/>
                </a:solidFill>
                <a:latin typeface="Trebuchet MS" pitchFamily="34" charset="0"/>
              </a:rPr>
              <a:t>SELECT</a:t>
            </a:r>
            <a:r>
              <a:rPr lang="en-US" sz="2100" dirty="0" smtClean="0">
                <a:solidFill>
                  <a:srgbClr val="0070C0"/>
                </a:solidFill>
                <a:latin typeface="Trebuchet MS" pitchFamily="34" charset="0"/>
              </a:rPr>
              <a:t> </a:t>
            </a:r>
            <a:r>
              <a:rPr lang="en-US" sz="2100" dirty="0" smtClean="0">
                <a:latin typeface="Trebuchet MS" pitchFamily="34" charset="0"/>
              </a:rPr>
              <a:t>Market_Cap </a:t>
            </a:r>
            <a:r>
              <a:rPr lang="en-US" sz="2100" b="1" dirty="0" smtClean="0">
                <a:solidFill>
                  <a:srgbClr val="0070C0"/>
                </a:solidFill>
                <a:latin typeface="Trebuchet MS" pitchFamily="34" charset="0"/>
              </a:rPr>
              <a:t>FROM</a:t>
            </a:r>
            <a:r>
              <a:rPr lang="en-US" sz="2100" dirty="0" smtClean="0">
                <a:solidFill>
                  <a:srgbClr val="0070C0"/>
                </a:solidFill>
                <a:latin typeface="Trebuchet MS" pitchFamily="34" charset="0"/>
              </a:rPr>
              <a:t> </a:t>
            </a:r>
            <a:r>
              <a:rPr lang="en-US" sz="2100" dirty="0" smtClean="0">
                <a:latin typeface="Trebuchet MS" pitchFamily="34" charset="0"/>
              </a:rPr>
              <a:t>Companies </a:t>
            </a:r>
            <a:r>
              <a:rPr lang="en-US" sz="2100" b="1" dirty="0" smtClean="0">
                <a:solidFill>
                  <a:srgbClr val="0070C0"/>
                </a:solidFill>
                <a:latin typeface="Trebuchet MS" pitchFamily="34" charset="0"/>
              </a:rPr>
              <a:t>WHERE</a:t>
            </a:r>
            <a:r>
              <a:rPr lang="en-US" sz="2100" dirty="0" smtClean="0">
                <a:solidFill>
                  <a:srgbClr val="0070C0"/>
                </a:solidFill>
                <a:latin typeface="Trebuchet MS" pitchFamily="34" charset="0"/>
              </a:rPr>
              <a:t> </a:t>
            </a:r>
            <a:r>
              <a:rPr lang="en-US" sz="2100" dirty="0" smtClean="0">
                <a:latin typeface="Trebuchet MS" pitchFamily="34" charset="0"/>
              </a:rPr>
              <a:t>Company_Name = ‘Apple’</a:t>
            </a:r>
          </a:p>
          <a:p>
            <a:pPr algn="l" rtl="0">
              <a:buNone/>
            </a:pPr>
            <a:endParaRPr lang="en-US" sz="2600" dirty="0" smtClean="0">
              <a:latin typeface="Trebuchet MS" pitchFamily="34" charset="0"/>
            </a:endParaRPr>
          </a:p>
          <a:p>
            <a:pPr algn="l" rtl="0">
              <a:buNone/>
            </a:pPr>
            <a:endParaRPr lang="en-US" sz="2600" dirty="0" smtClean="0"/>
          </a:p>
          <a:p>
            <a:pPr algn="l" rtl="0"/>
            <a:r>
              <a:rPr lang="en-US" sz="2600" dirty="0" smtClean="0"/>
              <a:t>Result: </a:t>
            </a:r>
            <a:r>
              <a:rPr lang="en-US" sz="2600" dirty="0" smtClean="0">
                <a:solidFill>
                  <a:schemeClr val="accent2">
                    <a:lumMod val="75000"/>
                  </a:schemeClr>
                </a:solidFill>
              </a:rPr>
              <a:t>0 rows</a:t>
            </a:r>
          </a:p>
          <a:p>
            <a:pPr algn="l" rtl="0"/>
            <a:r>
              <a:rPr lang="en-US" sz="2600" dirty="0" smtClean="0"/>
              <a:t>Problem: </a:t>
            </a:r>
            <a:r>
              <a:rPr lang="en-US" sz="2600" dirty="0" smtClean="0">
                <a:solidFill>
                  <a:schemeClr val="accent2">
                    <a:lumMod val="75000"/>
                  </a:schemeClr>
                </a:solidFill>
              </a:rPr>
              <a:t>Closed World Assumption</a:t>
            </a:r>
          </a:p>
          <a:p>
            <a:pPr algn="l" rtl="0">
              <a:buNone/>
            </a:pPr>
            <a:endParaRPr lang="en-US" sz="2400" dirty="0" smtClean="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2977102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(3)</a:t>
            </a:r>
          </a:p>
        </p:txBody>
      </p:sp>
      <p:sp>
        <p:nvSpPr>
          <p:cNvPr id="3" name="Content Placeholder 2"/>
          <p:cNvSpPr>
            <a:spLocks noGrp="1"/>
          </p:cNvSpPr>
          <p:nvPr>
            <p:ph sz="quarter" idx="1"/>
          </p:nvPr>
        </p:nvSpPr>
        <p:spPr/>
        <p:txBody>
          <a:bodyPr>
            <a:normAutofit fontScale="92500" lnSpcReduction="10000"/>
          </a:bodyPr>
          <a:lstStyle/>
          <a:p>
            <a:pPr algn="l" rtl="0"/>
            <a:endParaRPr lang="en-US" dirty="0" smtClean="0"/>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Image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Images </a:t>
            </a:r>
          </a:p>
          <a:p>
            <a:pPr algn="l" rtl="0">
              <a:buNone/>
            </a:pP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Theme = ‘Business Success’ </a:t>
            </a:r>
            <a:r>
              <a:rPr lang="en-US" sz="1800" dirty="0" smtClean="0">
                <a:solidFill>
                  <a:srgbClr val="0070C0"/>
                </a:solidFill>
                <a:latin typeface="Trebuchet MS" pitchFamily="34" charset="0"/>
              </a:rPr>
              <a:t>ORDER BY </a:t>
            </a:r>
            <a:r>
              <a:rPr lang="en-US" sz="1800" dirty="0" smtClean="0">
                <a:latin typeface="Trebuchet MS" pitchFamily="34" charset="0"/>
              </a:rPr>
              <a:t>relevance</a:t>
            </a:r>
          </a:p>
          <a:p>
            <a:pPr algn="l" rtl="0">
              <a:buNone/>
            </a:pPr>
            <a:endParaRPr lang="en-US" sz="1800" dirty="0" smtClean="0">
              <a:latin typeface="Trebuchet MS" pitchFamily="34" charset="0"/>
            </a:endParaRPr>
          </a:p>
          <a:p>
            <a:pPr algn="l" rtl="0">
              <a:buNone/>
            </a:pPr>
            <a:endParaRPr lang="en-US" sz="2400" dirty="0" smtClean="0"/>
          </a:p>
          <a:p>
            <a:pPr algn="l" rtl="0">
              <a:buNone/>
            </a:pPr>
            <a:endParaRPr lang="en-US" sz="2400" dirty="0" smtClean="0"/>
          </a:p>
          <a:p>
            <a:pPr algn="l" rtl="0">
              <a:buNone/>
            </a:pPr>
            <a:endParaRPr lang="en-US" sz="2400" dirty="0" smtClean="0"/>
          </a:p>
          <a:p>
            <a:pPr algn="l" rtl="0">
              <a:buNone/>
            </a:pPr>
            <a:endParaRPr lang="en-US" sz="2400" dirty="0" smtClean="0"/>
          </a:p>
          <a:p>
            <a:pPr algn="l" rtl="0"/>
            <a:r>
              <a:rPr lang="en-US" sz="2600" dirty="0" smtClean="0"/>
              <a:t>Result: </a:t>
            </a:r>
            <a:r>
              <a:rPr lang="en-US" sz="2600" dirty="0" smtClean="0">
                <a:solidFill>
                  <a:schemeClr val="accent2">
                    <a:lumMod val="75000"/>
                  </a:schemeClr>
                </a:solidFill>
              </a:rPr>
              <a:t>0 rows</a:t>
            </a:r>
          </a:p>
          <a:p>
            <a:pPr algn="l" rtl="0"/>
            <a:r>
              <a:rPr lang="en-US" sz="2600" dirty="0" smtClean="0"/>
              <a:t>Problem: </a:t>
            </a:r>
            <a:r>
              <a:rPr lang="en-US" sz="2600" dirty="0" smtClean="0">
                <a:solidFill>
                  <a:schemeClr val="accent2">
                    <a:lumMod val="75000"/>
                  </a:schemeClr>
                </a:solidFill>
              </a:rPr>
              <a:t>Missing Intelligence</a:t>
            </a:r>
          </a:p>
          <a:p>
            <a:pPr algn="l" rtl="0">
              <a:buNone/>
            </a:pPr>
            <a:endParaRPr lang="en-US" sz="2400" dirty="0" smtClean="0">
              <a:solidFill>
                <a:srgbClr val="C00000"/>
              </a:solidFill>
            </a:endParaRPr>
          </a:p>
          <a:p>
            <a:pPr algn="l" rtl="0"/>
            <a:endParaRPr lang="ru-RU" dirty="0"/>
          </a:p>
        </p:txBody>
      </p:sp>
      <p:pic>
        <p:nvPicPr>
          <p:cNvPr id="8195" name="Picture 3"/>
          <p:cNvPicPr>
            <a:picLocks noChangeAspect="1" noChangeArrowheads="1"/>
          </p:cNvPicPr>
          <p:nvPr/>
        </p:nvPicPr>
        <p:blipFill>
          <a:blip r:embed="rId2"/>
          <a:srcRect/>
          <a:stretch>
            <a:fillRect/>
          </a:stretch>
        </p:blipFill>
        <p:spPr bwMode="auto">
          <a:xfrm>
            <a:off x="6510355" y="2942789"/>
            <a:ext cx="2286016" cy="3032781"/>
          </a:xfrm>
          <a:prstGeom prst="rect">
            <a:avLst/>
          </a:prstGeom>
          <a:noFill/>
          <a:ln w="9525">
            <a:noFill/>
            <a:miter lim="800000"/>
            <a:headEnd/>
            <a:tailEnd/>
          </a:ln>
          <a:effectLst/>
        </p:spPr>
      </p:pic>
    </p:spTree>
    <p:extLst>
      <p:ext uri="{BB962C8B-B14F-4D97-AF65-F5344CB8AC3E}">
        <p14:creationId xmlns:p14="http://schemas.microsoft.com/office/powerpoint/2010/main" val="3749646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CrowdDB</a:t>
            </a:r>
            <a:endParaRPr lang="ru-RU" dirty="0"/>
          </a:p>
        </p:txBody>
      </p:sp>
      <p:sp>
        <p:nvSpPr>
          <p:cNvPr id="3" name="Content Placeholder 2"/>
          <p:cNvSpPr>
            <a:spLocks noGrp="1"/>
          </p:cNvSpPr>
          <p:nvPr>
            <p:ph sz="quarter" idx="1"/>
          </p:nvPr>
        </p:nvSpPr>
        <p:spPr/>
        <p:txBody>
          <a:bodyPr>
            <a:noAutofit/>
          </a:bodyPr>
          <a:lstStyle/>
          <a:p>
            <a:pPr algn="l" rtl="0"/>
            <a:endParaRPr lang="en-US" sz="2400" dirty="0" smtClean="0"/>
          </a:p>
          <a:p>
            <a:pPr algn="l" rtl="0"/>
            <a:r>
              <a:rPr lang="en-US" sz="2400" dirty="0" smtClean="0"/>
              <a:t>Use the crowd to answer DB-Hard queries</a:t>
            </a:r>
          </a:p>
          <a:p>
            <a:pPr lvl="1" algn="l" rtl="0"/>
            <a:r>
              <a:rPr lang="en-US" sz="2400" dirty="0" smtClean="0"/>
              <a:t>Use the crowd when:</a:t>
            </a:r>
          </a:p>
          <a:p>
            <a:pPr lvl="2" algn="l" rtl="0"/>
            <a:r>
              <a:rPr lang="en-US" sz="2000" dirty="0" smtClean="0"/>
              <a:t>Looking for new data (Open World Assumption)</a:t>
            </a:r>
          </a:p>
          <a:p>
            <a:pPr lvl="2" algn="l" rtl="0"/>
            <a:r>
              <a:rPr lang="en-US" sz="2000" dirty="0" smtClean="0"/>
              <a:t>Doing a fuzzy comparison</a:t>
            </a:r>
          </a:p>
          <a:p>
            <a:pPr lvl="2" algn="l" rtl="0"/>
            <a:r>
              <a:rPr lang="en-US" sz="2000" dirty="0" smtClean="0"/>
              <a:t>Recognize patterns</a:t>
            </a:r>
          </a:p>
          <a:p>
            <a:pPr lvl="2" algn="l" rtl="0"/>
            <a:endParaRPr lang="en-US" sz="2000" dirty="0" smtClean="0"/>
          </a:p>
          <a:p>
            <a:pPr lvl="1" algn="l" rtl="0"/>
            <a:r>
              <a:rPr lang="en-US" sz="2400" b="1" dirty="0" smtClean="0"/>
              <a:t>Don’t</a:t>
            </a:r>
            <a:r>
              <a:rPr lang="en-US" sz="2400" dirty="0" smtClean="0"/>
              <a:t> use the crowd when:</a:t>
            </a:r>
          </a:p>
          <a:p>
            <a:pPr lvl="2" algn="l" rtl="0"/>
            <a:r>
              <a:rPr lang="en-US" sz="2000" dirty="0" smtClean="0"/>
              <a:t>Doing anything the computer already does well</a:t>
            </a:r>
            <a:endParaRPr lang="ru-RU" sz="2000" dirty="0"/>
          </a:p>
        </p:txBody>
      </p:sp>
    </p:spTree>
    <p:extLst>
      <p:ext uri="{BB962C8B-B14F-4D97-AF65-F5344CB8AC3E}">
        <p14:creationId xmlns:p14="http://schemas.microsoft.com/office/powerpoint/2010/main" val="354586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World </a:t>
            </a:r>
            <a:r>
              <a:rPr lang="en-US" dirty="0" err="1" smtClean="0"/>
              <a:t>vs</a:t>
            </a:r>
            <a:r>
              <a:rPr lang="en-US" dirty="0" smtClean="0"/>
              <a:t> Open World</a:t>
            </a:r>
            <a:endParaRPr lang="ru-RU" dirty="0"/>
          </a:p>
        </p:txBody>
      </p:sp>
      <p:sp>
        <p:nvSpPr>
          <p:cNvPr id="3" name="Content Placeholder 2"/>
          <p:cNvSpPr>
            <a:spLocks noGrp="1"/>
          </p:cNvSpPr>
          <p:nvPr>
            <p:ph sz="quarter" idx="1"/>
          </p:nvPr>
        </p:nvSpPr>
        <p:spPr/>
        <p:txBody>
          <a:bodyPr>
            <a:noAutofit/>
          </a:bodyPr>
          <a:lstStyle/>
          <a:p>
            <a:pPr algn="l" rtl="0"/>
            <a:r>
              <a:rPr lang="en-US" sz="2800" dirty="0" smtClean="0"/>
              <a:t>OWA</a:t>
            </a:r>
          </a:p>
          <a:p>
            <a:pPr lvl="1" algn="l" rtl="0"/>
            <a:r>
              <a:rPr lang="en-US" sz="2800" dirty="0" smtClean="0"/>
              <a:t>Used in Knowledge representation</a:t>
            </a:r>
          </a:p>
          <a:p>
            <a:pPr algn="l" rtl="0"/>
            <a:r>
              <a:rPr lang="en-US" sz="2800" dirty="0" smtClean="0"/>
              <a:t>CWA</a:t>
            </a:r>
          </a:p>
          <a:p>
            <a:pPr lvl="1" algn="l" rtl="0"/>
            <a:r>
              <a:rPr lang="en-US" sz="2800" dirty="0" smtClean="0"/>
              <a:t>Used in classical DBMS</a:t>
            </a:r>
          </a:p>
          <a:p>
            <a:pPr algn="l" rtl="0"/>
            <a:r>
              <a:rPr lang="en-US" sz="2800" dirty="0" smtClean="0"/>
              <a:t>Example:</a:t>
            </a:r>
          </a:p>
          <a:p>
            <a:pPr lvl="1" algn="l" rtl="0"/>
            <a:r>
              <a:rPr lang="en-US" sz="2800" dirty="0" smtClean="0"/>
              <a:t>Statement: Marry is citizen of France</a:t>
            </a:r>
          </a:p>
          <a:p>
            <a:pPr lvl="1" algn="l" rtl="0"/>
            <a:r>
              <a:rPr lang="en-US" sz="2800" dirty="0" smtClean="0"/>
              <a:t>Question: Is Paul citizen of France?</a:t>
            </a:r>
          </a:p>
          <a:p>
            <a:pPr lvl="2" algn="l" rtl="0"/>
            <a:r>
              <a:rPr lang="en-US" sz="2400" dirty="0" smtClean="0"/>
              <a:t>CWA: No</a:t>
            </a:r>
          </a:p>
          <a:p>
            <a:pPr lvl="2" algn="l" rtl="0"/>
            <a:r>
              <a:rPr lang="en-US" sz="2400" dirty="0" smtClean="0"/>
              <a:t>OWA: </a:t>
            </a:r>
            <a:r>
              <a:rPr lang="en-US" sz="2400" b="1" dirty="0" smtClean="0"/>
              <a:t>Unknown</a:t>
            </a:r>
          </a:p>
        </p:txBody>
      </p:sp>
    </p:spTree>
    <p:extLst>
      <p:ext uri="{BB962C8B-B14F-4D97-AF65-F5344CB8AC3E}">
        <p14:creationId xmlns:p14="http://schemas.microsoft.com/office/powerpoint/2010/main" val="2123343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Crowd column</a:t>
            </a:r>
            <a:endParaRPr lang="ru-RU" dirty="0"/>
          </a:p>
        </p:txBody>
      </p:sp>
      <p:sp>
        <p:nvSpPr>
          <p:cNvPr id="3" name="Content Placeholder 2"/>
          <p:cNvSpPr>
            <a:spLocks noGrp="1"/>
          </p:cNvSpPr>
          <p:nvPr>
            <p:ph sz="quarter" idx="1"/>
          </p:nvPr>
        </p:nvSpPr>
        <p:spPr/>
        <p:txBody>
          <a:bodyPr/>
          <a:lstStyle/>
          <a:p>
            <a:pPr algn="l" rtl="0"/>
            <a:r>
              <a:rPr lang="en-US" dirty="0" smtClean="0"/>
              <a:t>DDL Extension:</a:t>
            </a:r>
          </a:p>
          <a:p>
            <a:pPr algn="l" rtl="0"/>
            <a:endParaRPr lang="en-US" dirty="0" smtClean="0"/>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CREATE</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TABLE</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Department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university</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name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url</a:t>
            </a:r>
            <a:r>
              <a:rPr lang="en-US" sz="1800" dirty="0" smtClean="0">
                <a:solidFill>
                  <a:schemeClr val="accent1">
                    <a:lumMod val="50000"/>
                  </a:schemeClr>
                </a:solidFill>
                <a:latin typeface="Trebuchet MS" pitchFamily="34" charset="0"/>
              </a:rPr>
              <a:t> </a:t>
            </a:r>
            <a:r>
              <a:rPr lang="en-US" sz="1800" b="1" dirty="0" smtClean="0">
                <a:solidFill>
                  <a:schemeClr val="accent2">
                    <a:lumMod val="75000"/>
                  </a:schemeClr>
                </a:solidFill>
                <a:latin typeface="Trebuchet MS" pitchFamily="34" charset="0"/>
              </a:rPr>
              <a:t>CROWD</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phone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PRIMARY</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 university , name )</a:t>
            </a:r>
          </a:p>
          <a:p>
            <a:pPr algn="l" rtl="0">
              <a:buNone/>
            </a:pPr>
            <a:r>
              <a:rPr lang="en-US" sz="1800" dirty="0" smtClean="0">
                <a:latin typeface="Trebuchet MS" pitchFamily="34" charset="0"/>
              </a:rPr>
              <a:t>	);</a:t>
            </a:r>
            <a:endParaRPr lang="en-US" sz="2800" dirty="0" smtClean="0"/>
          </a:p>
          <a:p>
            <a:pPr algn="l" rtl="0"/>
            <a:endParaRPr lang="ru-RU" dirty="0"/>
          </a:p>
        </p:txBody>
      </p:sp>
    </p:spTree>
    <p:extLst>
      <p:ext uri="{BB962C8B-B14F-4D97-AF65-F5344CB8AC3E}">
        <p14:creationId xmlns:p14="http://schemas.microsoft.com/office/powerpoint/2010/main" val="2660831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Administrative notes (2)</a:t>
            </a:r>
            <a:endParaRPr lang="ru-RU" dirty="0"/>
          </a:p>
        </p:txBody>
      </p:sp>
      <p:sp>
        <p:nvSpPr>
          <p:cNvPr id="3" name="Content Placeholder 2"/>
          <p:cNvSpPr>
            <a:spLocks noGrp="1"/>
          </p:cNvSpPr>
          <p:nvPr>
            <p:ph idx="1"/>
          </p:nvPr>
        </p:nvSpPr>
        <p:spPr/>
        <p:txBody>
          <a:bodyPr>
            <a:normAutofit/>
          </a:bodyPr>
          <a:lstStyle/>
          <a:p>
            <a:pPr algn="l" rtl="0"/>
            <a:r>
              <a:rPr lang="en-US" sz="2400" dirty="0" smtClean="0"/>
              <a:t>Schedule:</a:t>
            </a:r>
          </a:p>
          <a:p>
            <a:pPr marL="457200" indent="-457200" algn="l" rtl="0">
              <a:buFont typeface="Arial" panose="020B0604020202020204" pitchFamily="34" charset="0"/>
              <a:buChar char="•"/>
            </a:pPr>
            <a:r>
              <a:rPr lang="en-US" sz="2400" dirty="0" smtClean="0"/>
              <a:t>3 intro meetings</a:t>
            </a:r>
          </a:p>
          <a:p>
            <a:pPr marL="914400" lvl="1" indent="-457200" algn="l" rtl="0"/>
            <a:r>
              <a:rPr lang="en-US" sz="2400" dirty="0" smtClean="0"/>
              <a:t>1</a:t>
            </a:r>
            <a:r>
              <a:rPr lang="en-US" sz="2400" baseline="30000" dirty="0" smtClean="0"/>
              <a:t>st</a:t>
            </a:r>
            <a:r>
              <a:rPr lang="en-US" sz="2400" dirty="0" smtClean="0"/>
              <a:t> meeting – overview of crowdsourcing</a:t>
            </a:r>
          </a:p>
          <a:p>
            <a:pPr marL="914400" lvl="1" indent="-457200" algn="l" rtl="0"/>
            <a:r>
              <a:rPr lang="en-US" sz="2400" dirty="0" smtClean="0"/>
              <a:t>2</a:t>
            </a:r>
            <a:r>
              <a:rPr lang="en-US" sz="2400" baseline="30000" dirty="0" smtClean="0"/>
              <a:t>nd</a:t>
            </a:r>
            <a:r>
              <a:rPr lang="en-US" sz="2400" dirty="0" smtClean="0"/>
              <a:t> meeting</a:t>
            </a:r>
            <a:r>
              <a:rPr lang="en-US" sz="2400" dirty="0"/>
              <a:t> – </a:t>
            </a:r>
            <a:r>
              <a:rPr lang="en-US" sz="2400" dirty="0" smtClean="0"/>
              <a:t>open problems, possible projects</a:t>
            </a:r>
          </a:p>
          <a:p>
            <a:pPr marL="914400" lvl="1" indent="-457200" algn="l" rtl="0"/>
            <a:r>
              <a:rPr lang="en-US" sz="2400" dirty="0" smtClean="0"/>
              <a:t>3</a:t>
            </a:r>
            <a:r>
              <a:rPr lang="en-US" sz="2400" baseline="30000" dirty="0" smtClean="0"/>
              <a:t>rd</a:t>
            </a:r>
            <a:r>
              <a:rPr lang="en-US" sz="2400" dirty="0" smtClean="0"/>
              <a:t> meeting – Web programming overview, SDK</a:t>
            </a:r>
          </a:p>
          <a:p>
            <a:pPr marL="457200" indent="-457200" algn="l" rtl="0">
              <a:buFont typeface="Arial" panose="020B0604020202020204" pitchFamily="34" charset="0"/>
              <a:buChar char="•"/>
            </a:pPr>
            <a:r>
              <a:rPr lang="en-US" sz="2400" dirty="0" smtClean="0"/>
              <a:t>Mid-term meeting</a:t>
            </a:r>
          </a:p>
          <a:p>
            <a:pPr marL="457200" indent="-457200" algn="l" rtl="0">
              <a:buFont typeface="Arial" panose="020B0604020202020204" pitchFamily="34" charset="0"/>
              <a:buChar char="•"/>
            </a:pPr>
            <a:r>
              <a:rPr lang="en-US" sz="2400" dirty="0" smtClean="0"/>
              <a:t>Final meeting and projects presentation</a:t>
            </a:r>
          </a:p>
          <a:p>
            <a:pPr marL="457200" indent="-457200" algn="l" rtl="0">
              <a:buFont typeface="Arial" panose="020B0604020202020204" pitchFamily="34" charset="0"/>
              <a:buChar char="•"/>
            </a:pPr>
            <a:r>
              <a:rPr lang="en-US" sz="2400" dirty="0"/>
              <a:t>Dates</a:t>
            </a:r>
            <a:r>
              <a:rPr lang="en-US" sz="2400"/>
              <a:t>: </a:t>
            </a:r>
            <a:r>
              <a:rPr lang="en-US" smtClean="0">
                <a:hlinkClick r:id="rId2"/>
              </a:rPr>
              <a:t>http://slavanov.com/teaching/crowd1516a/</a:t>
            </a:r>
            <a:endParaRPr lang="en-US" sz="2400" dirty="0" smtClean="0"/>
          </a:p>
        </p:txBody>
      </p:sp>
    </p:spTree>
    <p:extLst>
      <p:ext uri="{BB962C8B-B14F-4D97-AF65-F5344CB8AC3E}">
        <p14:creationId xmlns:p14="http://schemas.microsoft.com/office/powerpoint/2010/main" val="962872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Example #1</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solidFill>
                  <a:schemeClr val="accent1">
                    <a:lumMod val="50000"/>
                  </a:schemeClr>
                </a:solidFill>
                <a:latin typeface="Trebuchet MS" pitchFamily="34" charset="0"/>
              </a:rPr>
              <a:t>	</a:t>
            </a:r>
          </a:p>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INSERT</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INTO</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Department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(university, name) </a:t>
            </a:r>
            <a:r>
              <a:rPr lang="en-US" sz="1800" b="1" dirty="0" smtClean="0">
                <a:solidFill>
                  <a:srgbClr val="0070C0"/>
                </a:solidFill>
                <a:latin typeface="Trebuchet MS" pitchFamily="34" charset="0"/>
              </a:rPr>
              <a:t>VALUES</a:t>
            </a:r>
            <a:r>
              <a:rPr lang="en-US" sz="1800" dirty="0" smtClean="0">
                <a:solidFill>
                  <a:srgbClr val="0070C0"/>
                </a:solidFill>
                <a:latin typeface="Trebuchet MS" pitchFamily="34" charset="0"/>
              </a:rPr>
              <a:t> </a:t>
            </a:r>
            <a:r>
              <a:rPr lang="en-US" sz="1800" dirty="0" smtClean="0">
                <a:latin typeface="Trebuchet MS" pitchFamily="34" charset="0"/>
              </a:rPr>
              <a:t>(“TAU”</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“CS”);</a:t>
            </a:r>
          </a:p>
          <a:p>
            <a:pPr algn="l" rtl="0">
              <a:buNone/>
            </a:pPr>
            <a:endParaRPr lang="en-US" sz="1800" dirty="0" smtClean="0">
              <a:latin typeface="Trebuchet MS" pitchFamily="34" charset="0"/>
            </a:endParaRPr>
          </a:p>
          <a:p>
            <a:pPr algn="l" rtl="0"/>
            <a:endParaRPr lang="en-US" sz="1800" dirty="0" smtClean="0"/>
          </a:p>
          <a:p>
            <a:pPr algn="l" rtl="0"/>
            <a:r>
              <a:rPr lang="en-US" dirty="0" smtClean="0"/>
              <a:t>Result</a:t>
            </a:r>
            <a:r>
              <a:rPr lang="en-US" sz="1800" dirty="0" smtClean="0"/>
              <a:t>:</a:t>
            </a:r>
          </a:p>
          <a:p>
            <a:pPr algn="l" rtl="0">
              <a:buNone/>
            </a:pPr>
            <a:endParaRPr lang="en-US" sz="1800" dirty="0" smtClean="0">
              <a:latin typeface="Trebuchet MS" pitchFamily="34" charset="0"/>
            </a:endParaRPr>
          </a:p>
          <a:p>
            <a:pPr algn="l" rtl="0">
              <a:buNone/>
            </a:pP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2865522242"/>
              </p:ext>
            </p:extLst>
          </p:nvPr>
        </p:nvGraphicFramePr>
        <p:xfrm>
          <a:off x="1071538" y="4271496"/>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rtl="0"/>
                      <a:r>
                        <a:rPr lang="en-US" dirty="0" smtClean="0"/>
                        <a:t>University</a:t>
                      </a:r>
                      <a:endParaRPr lang="ru-RU" dirty="0"/>
                    </a:p>
                  </a:txBody>
                  <a:tcPr/>
                </a:tc>
                <a:tc>
                  <a:txBody>
                    <a:bodyPr/>
                    <a:lstStyle/>
                    <a:p>
                      <a:pPr algn="l" rtl="0"/>
                      <a:r>
                        <a:rPr lang="en-US" dirty="0" smtClean="0"/>
                        <a:t>Name</a:t>
                      </a:r>
                      <a:endParaRPr lang="ru-RU" dirty="0"/>
                    </a:p>
                  </a:txBody>
                  <a:tcPr/>
                </a:tc>
                <a:tc>
                  <a:txBody>
                    <a:bodyPr/>
                    <a:lstStyle/>
                    <a:p>
                      <a:pPr algn="l" rtl="0"/>
                      <a:r>
                        <a:rPr lang="en-US" dirty="0" smtClean="0"/>
                        <a:t>Url</a:t>
                      </a:r>
                      <a:endParaRPr lang="ru-RU" dirty="0"/>
                    </a:p>
                  </a:txBody>
                  <a:tcPr/>
                </a:tc>
                <a:tc>
                  <a:txBody>
                    <a:bodyPr/>
                    <a:lstStyle/>
                    <a:p>
                      <a:pPr algn="l" rtl="0"/>
                      <a:r>
                        <a:rPr lang="en-US" dirty="0" smtClean="0"/>
                        <a:t>Phone</a:t>
                      </a:r>
                      <a:endParaRPr lang="ru-RU" dirty="0"/>
                    </a:p>
                  </a:txBody>
                  <a:tcPr/>
                </a:tc>
              </a:tr>
              <a:tr h="370840">
                <a:tc>
                  <a:txBody>
                    <a:bodyPr/>
                    <a:lstStyle/>
                    <a:p>
                      <a:pPr algn="l" rtl="0"/>
                      <a:r>
                        <a:rPr lang="en-US" dirty="0" smtClean="0"/>
                        <a:t>TAU</a:t>
                      </a:r>
                      <a:endParaRPr lang="ru-RU" dirty="0"/>
                    </a:p>
                  </a:txBody>
                  <a:tcPr/>
                </a:tc>
                <a:tc>
                  <a:txBody>
                    <a:bodyPr/>
                    <a:lstStyle/>
                    <a:p>
                      <a:pPr algn="l" rtl="0"/>
                      <a:r>
                        <a:rPr lang="en-US" dirty="0" smtClean="0"/>
                        <a:t>CS</a:t>
                      </a:r>
                      <a:endParaRPr lang="ru-RU" dirty="0"/>
                    </a:p>
                  </a:txBody>
                  <a:tcPr/>
                </a:tc>
                <a:tc>
                  <a:txBody>
                    <a:bodyPr/>
                    <a:lstStyle/>
                    <a:p>
                      <a:pPr algn="l" rtl="0"/>
                      <a:r>
                        <a:rPr lang="en-US" b="1" dirty="0" smtClean="0">
                          <a:solidFill>
                            <a:schemeClr val="accent2">
                              <a:lumMod val="75000"/>
                            </a:schemeClr>
                          </a:solidFill>
                        </a:rPr>
                        <a:t>CNULL</a:t>
                      </a:r>
                      <a:endParaRPr lang="ru-RU" b="1" dirty="0">
                        <a:solidFill>
                          <a:schemeClr val="accent2">
                            <a:lumMod val="75000"/>
                          </a:schemeClr>
                        </a:solidFill>
                      </a:endParaRPr>
                    </a:p>
                  </a:txBody>
                  <a:tcPr/>
                </a:tc>
                <a:tc>
                  <a:txBody>
                    <a:bodyPr/>
                    <a:lstStyle/>
                    <a:p>
                      <a:pPr algn="l" rtl="0"/>
                      <a:r>
                        <a:rPr lang="en-US" dirty="0" smtClean="0"/>
                        <a:t>NULL</a:t>
                      </a:r>
                      <a:endParaRPr lang="ru-RU" dirty="0"/>
                    </a:p>
                  </a:txBody>
                  <a:tcPr/>
                </a:tc>
              </a:tr>
            </a:tbl>
          </a:graphicData>
        </a:graphic>
      </p:graphicFrame>
    </p:spTree>
    <p:extLst>
      <p:ext uri="{BB962C8B-B14F-4D97-AF65-F5344CB8AC3E}">
        <p14:creationId xmlns:p14="http://schemas.microsoft.com/office/powerpoint/2010/main" val="2268583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Example #2</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solidFill>
                  <a:schemeClr val="accent1">
                    <a:lumMod val="50000"/>
                  </a:schemeClr>
                </a:solidFill>
                <a:latin typeface="Trebuchet MS" pitchFamily="34" charset="0"/>
              </a:rPr>
              <a:t>	</a:t>
            </a:r>
          </a:p>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url</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Department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name = “Math”;</a:t>
            </a:r>
          </a:p>
          <a:p>
            <a:pPr algn="l" rtl="0">
              <a:buNone/>
            </a:pPr>
            <a:endParaRPr lang="en-US" sz="1800" dirty="0" smtClean="0">
              <a:latin typeface="Trebuchet MS" pitchFamily="34" charset="0"/>
            </a:endParaRPr>
          </a:p>
          <a:p>
            <a:pPr algn="l" rtl="0"/>
            <a:endParaRPr lang="en-US" sz="1800" dirty="0" smtClean="0"/>
          </a:p>
          <a:p>
            <a:pPr algn="l" rtl="0"/>
            <a:r>
              <a:rPr lang="en-US" dirty="0" smtClean="0"/>
              <a:t>Side</a:t>
            </a:r>
            <a:r>
              <a:rPr lang="en-US" sz="2800" dirty="0" smtClean="0"/>
              <a:t> </a:t>
            </a:r>
            <a:r>
              <a:rPr lang="en-US" dirty="0" smtClean="0"/>
              <a:t>effect of this query</a:t>
            </a:r>
            <a:r>
              <a:rPr lang="en-US" sz="1800" dirty="0" smtClean="0"/>
              <a:t>:</a:t>
            </a:r>
          </a:p>
          <a:p>
            <a:pPr lvl="1" algn="l" rtl="0"/>
            <a:r>
              <a:rPr lang="en-US" dirty="0" smtClean="0"/>
              <a:t>Crowdsourcing of CNULL values of Math departments</a:t>
            </a:r>
          </a:p>
          <a:p>
            <a:pPr algn="l" rtl="0">
              <a:buNone/>
            </a:pPr>
            <a:endParaRPr lang="en-US" sz="1800" dirty="0" smtClean="0">
              <a:latin typeface="Trebuchet MS" pitchFamily="34" charset="0"/>
            </a:endParaRPr>
          </a:p>
          <a:p>
            <a:pPr algn="l" rtl="0">
              <a:buNone/>
            </a:pPr>
            <a:endParaRPr lang="en-US" sz="2800" dirty="0" smtClean="0"/>
          </a:p>
        </p:txBody>
      </p:sp>
    </p:spTree>
    <p:extLst>
      <p:ext uri="{BB962C8B-B14F-4D97-AF65-F5344CB8AC3E}">
        <p14:creationId xmlns:p14="http://schemas.microsoft.com/office/powerpoint/2010/main" val="4250375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Crowd table</a:t>
            </a:r>
            <a:endParaRPr lang="ru-RU" dirty="0"/>
          </a:p>
        </p:txBody>
      </p:sp>
      <p:sp>
        <p:nvSpPr>
          <p:cNvPr id="3" name="Content Placeholder 2"/>
          <p:cNvSpPr>
            <a:spLocks noGrp="1"/>
          </p:cNvSpPr>
          <p:nvPr>
            <p:ph sz="quarter" idx="1"/>
          </p:nvPr>
        </p:nvSpPr>
        <p:spPr>
          <a:xfrm>
            <a:off x="457200" y="1752600"/>
            <a:ext cx="8075240" cy="4373563"/>
          </a:xfrm>
        </p:spPr>
        <p:txBody>
          <a:bodyPr>
            <a:normAutofit lnSpcReduction="10000"/>
          </a:bodyPr>
          <a:lstStyle/>
          <a:p>
            <a:pPr algn="l" rtl="0"/>
            <a:r>
              <a:rPr lang="en-US" dirty="0" smtClean="0"/>
              <a:t>DDL Extension:</a:t>
            </a:r>
          </a:p>
          <a:p>
            <a:pPr algn="l" rtl="0"/>
            <a:endParaRPr lang="en-US" dirty="0" smtClean="0"/>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CREATE</a:t>
            </a:r>
            <a:r>
              <a:rPr lang="en-US" sz="1800" b="1" dirty="0" smtClean="0">
                <a:solidFill>
                  <a:schemeClr val="accent1">
                    <a:lumMod val="50000"/>
                  </a:schemeClr>
                </a:solidFill>
                <a:latin typeface="Trebuchet MS" pitchFamily="34" charset="0"/>
              </a:rPr>
              <a:t> </a:t>
            </a:r>
            <a:r>
              <a:rPr lang="en-US" sz="1800" b="1" dirty="0" smtClean="0">
                <a:solidFill>
                  <a:schemeClr val="accent2">
                    <a:lumMod val="75000"/>
                  </a:schemeClr>
                </a:solidFill>
                <a:latin typeface="Trebuchet MS" pitchFamily="34" charset="0"/>
              </a:rPr>
              <a:t>CROWD</a:t>
            </a: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TABLE</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Professor(</a:t>
            </a:r>
          </a:p>
          <a:p>
            <a:pPr algn="l" rtl="0">
              <a:buNone/>
            </a:pPr>
            <a:r>
              <a:rPr lang="en-US" sz="1800" dirty="0" smtClean="0">
                <a:latin typeface="Trebuchet MS" pitchFamily="34" charset="0"/>
              </a:rPr>
              <a:t>			name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PRIMARY</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email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UNIQUE</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university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department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a:t>
            </a:r>
            <a:r>
              <a:rPr lang="en-US" sz="1800" b="1" dirty="0" smtClean="0">
                <a:solidFill>
                  <a:srgbClr val="0070C0"/>
                </a:solidFill>
                <a:latin typeface="Trebuchet MS" pitchFamily="34" charset="0"/>
              </a:rPr>
              <a:t>FOREIGN</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 university , department )</a:t>
            </a:r>
          </a:p>
          <a:p>
            <a:pPr algn="l" rtl="0">
              <a:buNone/>
            </a:pPr>
            <a:r>
              <a:rPr lang="en-US" sz="1800" dirty="0" smtClean="0">
                <a:latin typeface="Trebuchet MS" pitchFamily="34" charset="0"/>
              </a:rPr>
              <a:t>				</a:t>
            </a:r>
            <a:r>
              <a:rPr lang="en-US" sz="1800" b="1" dirty="0" smtClean="0">
                <a:solidFill>
                  <a:srgbClr val="0070C0"/>
                </a:solidFill>
                <a:latin typeface="Trebuchet MS" pitchFamily="34" charset="0"/>
              </a:rPr>
              <a:t>REF</a:t>
            </a:r>
            <a:r>
              <a:rPr lang="en-US" sz="1800" dirty="0" smtClean="0">
                <a:solidFill>
                  <a:srgbClr val="0070C0"/>
                </a:solidFill>
                <a:latin typeface="Trebuchet MS" pitchFamily="34" charset="0"/>
              </a:rPr>
              <a:t> </a:t>
            </a:r>
            <a:r>
              <a:rPr lang="en-US" sz="1800" dirty="0" smtClean="0">
                <a:latin typeface="Trebuchet MS" pitchFamily="34" charset="0"/>
              </a:rPr>
              <a:t>Department ( university , name ) 	</a:t>
            </a:r>
          </a:p>
          <a:p>
            <a:pPr algn="l" rtl="0">
              <a:buNone/>
            </a:pPr>
            <a:r>
              <a:rPr lang="en-US" sz="1800" dirty="0" smtClean="0">
                <a:latin typeface="Trebuchet MS" pitchFamily="34" charset="0"/>
              </a:rPr>
              <a:t>	);</a:t>
            </a:r>
            <a:endParaRPr lang="en-US" sz="2800" dirty="0" smtClean="0"/>
          </a:p>
          <a:p>
            <a:pPr algn="l" rtl="0"/>
            <a:endParaRPr lang="ru-RU" dirty="0"/>
          </a:p>
        </p:txBody>
      </p:sp>
    </p:spTree>
    <p:extLst>
      <p:ext uri="{BB962C8B-B14F-4D97-AF65-F5344CB8AC3E}">
        <p14:creationId xmlns:p14="http://schemas.microsoft.com/office/powerpoint/2010/main" val="237031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17070" cy="990600"/>
          </a:xfrm>
        </p:spPr>
        <p:txBody>
          <a:bodyPr>
            <a:normAutofit fontScale="90000"/>
          </a:bodyPr>
          <a:lstStyle/>
          <a:p>
            <a:r>
              <a:rPr lang="en-US" dirty="0" smtClean="0"/>
              <a:t>CrowdSQL – Subjective comparisons</a:t>
            </a:r>
            <a:endParaRPr lang="ru-RU" dirty="0"/>
          </a:p>
        </p:txBody>
      </p:sp>
      <p:sp>
        <p:nvSpPr>
          <p:cNvPr id="3" name="Content Placeholder 2"/>
          <p:cNvSpPr>
            <a:spLocks noGrp="1"/>
          </p:cNvSpPr>
          <p:nvPr>
            <p:ph sz="quarter" idx="1"/>
          </p:nvPr>
        </p:nvSpPr>
        <p:spPr/>
        <p:txBody>
          <a:bodyPr/>
          <a:lstStyle/>
          <a:p>
            <a:pPr algn="l" rtl="0"/>
            <a:r>
              <a:rPr lang="en-US" dirty="0" smtClean="0"/>
              <a:t>Two functions</a:t>
            </a:r>
          </a:p>
          <a:p>
            <a:pPr lvl="1" algn="l" rtl="0"/>
            <a:r>
              <a:rPr lang="en-US" dirty="0" smtClean="0">
                <a:solidFill>
                  <a:srgbClr val="0070C0"/>
                </a:solidFill>
              </a:rPr>
              <a:t>CROWDEQUAL</a:t>
            </a:r>
          </a:p>
          <a:p>
            <a:pPr lvl="2" algn="l" rtl="0"/>
            <a:r>
              <a:rPr lang="en-US" dirty="0" smtClean="0"/>
              <a:t>Takes 2 parameters and asks the crowd to decide if they are equals</a:t>
            </a:r>
          </a:p>
          <a:p>
            <a:pPr lvl="2" algn="l" rtl="0"/>
            <a:r>
              <a:rPr lang="en-US" dirty="0" smtClean="0"/>
              <a:t>~= is a syntactic sugar</a:t>
            </a:r>
          </a:p>
          <a:p>
            <a:pPr lvl="1" algn="l" rtl="0"/>
            <a:endParaRPr lang="en-US" dirty="0" smtClean="0"/>
          </a:p>
          <a:p>
            <a:pPr lvl="1" algn="l" rtl="0"/>
            <a:r>
              <a:rPr lang="en-US" dirty="0" smtClean="0">
                <a:solidFill>
                  <a:srgbClr val="0070C0"/>
                </a:solidFill>
              </a:rPr>
              <a:t>CROWDORDER</a:t>
            </a:r>
          </a:p>
          <a:p>
            <a:pPr lvl="2" algn="l" rtl="0"/>
            <a:r>
              <a:rPr lang="en-US" dirty="0" smtClean="0"/>
              <a:t>Used when we need the help of crowd to rank or order results</a:t>
            </a:r>
            <a:endParaRPr lang="ru-RU" dirty="0"/>
          </a:p>
        </p:txBody>
      </p:sp>
    </p:spTree>
    <p:extLst>
      <p:ext uri="{BB962C8B-B14F-4D97-AF65-F5344CB8AC3E}">
        <p14:creationId xmlns:p14="http://schemas.microsoft.com/office/powerpoint/2010/main" val="2533770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CROWDEQUAL Example</a:t>
            </a:r>
            <a:endParaRPr lang="ru-RU" dirty="0"/>
          </a:p>
        </p:txBody>
      </p:sp>
      <p:sp>
        <p:nvSpPr>
          <p:cNvPr id="3" name="Content Placeholder 2"/>
          <p:cNvSpPr>
            <a:spLocks noGrp="1"/>
          </p:cNvSpPr>
          <p:nvPr>
            <p:ph sz="quarter" idx="1"/>
          </p:nvPr>
        </p:nvSpPr>
        <p:spPr/>
        <p:txBody>
          <a:bodyPr/>
          <a:lstStyle/>
          <a:p>
            <a:pPr>
              <a:buNone/>
            </a:pPr>
            <a:endParaRPr lang="en-US" sz="1800" dirty="0" smtClean="0">
              <a:solidFill>
                <a:schemeClr val="accent1">
                  <a:lumMod val="50000"/>
                </a:schemeClr>
              </a:solidFill>
              <a:latin typeface="Trebuchet MS" pitchFamily="34" charset="0"/>
            </a:endParaRPr>
          </a:p>
          <a:p>
            <a:pPr>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profile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department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name </a:t>
            </a:r>
            <a:r>
              <a:rPr lang="en-US" sz="1800" dirty="0" smtClean="0">
                <a:solidFill>
                  <a:schemeClr val="accent2">
                    <a:lumMod val="75000"/>
                  </a:schemeClr>
                </a:solidFill>
                <a:latin typeface="Trebuchet MS" pitchFamily="34" charset="0"/>
              </a:rPr>
              <a:t>~=</a:t>
            </a:r>
            <a:r>
              <a:rPr lang="en-US" sz="1800" dirty="0" smtClean="0">
                <a:latin typeface="Trebuchet MS" pitchFamily="34" charset="0"/>
              </a:rPr>
              <a:t> “CS”;	</a:t>
            </a:r>
          </a:p>
          <a:p>
            <a:pPr>
              <a:buNone/>
            </a:pPr>
            <a:endParaRPr lang="en-US" sz="2800" dirty="0" smtClean="0"/>
          </a:p>
          <a:p>
            <a:pPr>
              <a:buNone/>
            </a:pPr>
            <a:r>
              <a:rPr lang="en-US" sz="2000" dirty="0" smtClean="0"/>
              <a:t>	</a:t>
            </a:r>
            <a:r>
              <a:rPr lang="en-US" sz="1600" dirty="0" smtClean="0"/>
              <a:t>To ask for all "CS" departments, the following query could be posed. Here, the query writer asks the crowd to do entity resolution with the possibly different names given for Computer Science in the database.</a:t>
            </a:r>
            <a:endParaRPr lang="ru-RU" sz="2000" dirty="0"/>
          </a:p>
        </p:txBody>
      </p:sp>
      <p:pic>
        <p:nvPicPr>
          <p:cNvPr id="11267" name="Picture 3"/>
          <p:cNvPicPr>
            <a:picLocks noChangeAspect="1" noChangeArrowheads="1"/>
          </p:cNvPicPr>
          <p:nvPr/>
        </p:nvPicPr>
        <p:blipFill>
          <a:blip r:embed="rId2"/>
          <a:srcRect/>
          <a:stretch>
            <a:fillRect/>
          </a:stretch>
        </p:blipFill>
        <p:spPr bwMode="auto">
          <a:xfrm>
            <a:off x="3000364" y="4051320"/>
            <a:ext cx="3175000" cy="2235200"/>
          </a:xfrm>
          <a:prstGeom prst="rect">
            <a:avLst/>
          </a:prstGeom>
          <a:noFill/>
          <a:ln w="9525">
            <a:noFill/>
            <a:miter lim="800000"/>
            <a:headEnd/>
            <a:tailEnd/>
          </a:ln>
          <a:effectLst/>
        </p:spPr>
      </p:pic>
    </p:spTree>
    <p:extLst>
      <p:ext uri="{BB962C8B-B14F-4D97-AF65-F5344CB8AC3E}">
        <p14:creationId xmlns:p14="http://schemas.microsoft.com/office/powerpoint/2010/main" val="548778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CROWDORDER Example</a:t>
            </a:r>
            <a:endParaRPr lang="ru-RU" dirty="0"/>
          </a:p>
        </p:txBody>
      </p:sp>
      <p:sp>
        <p:nvSpPr>
          <p:cNvPr id="3" name="Content Placeholder 2"/>
          <p:cNvSpPr>
            <a:spLocks noGrp="1"/>
          </p:cNvSpPr>
          <p:nvPr>
            <p:ph sz="quarter" idx="1"/>
          </p:nvPr>
        </p:nvSpPr>
        <p:spPr>
          <a:xfrm>
            <a:off x="612648" y="1600200"/>
            <a:ext cx="8174194" cy="4495800"/>
          </a:xfrm>
        </p:spPr>
        <p:txBody>
          <a:bodyPr>
            <a:normAutofit/>
          </a:bodyPr>
          <a:lstStyle/>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p</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Picture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subject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 “Golden Gate Bridge” </a:t>
            </a:r>
          </a:p>
          <a:p>
            <a:pPr algn="l" rtl="0">
              <a:buNone/>
            </a:pPr>
            <a:r>
              <a:rPr lang="en-US" sz="1800" b="1" dirty="0" smtClean="0">
                <a:solidFill>
                  <a:srgbClr val="0070C0"/>
                </a:solidFill>
                <a:latin typeface="Trebuchet MS" pitchFamily="34" charset="0"/>
              </a:rPr>
              <a:t>ORDER BY </a:t>
            </a:r>
            <a:r>
              <a:rPr lang="en-US" sz="1800" b="1" dirty="0" smtClean="0">
                <a:solidFill>
                  <a:schemeClr val="accent2">
                    <a:lumMod val="75000"/>
                  </a:schemeClr>
                </a:solidFill>
                <a:latin typeface="Trebuchet MS" pitchFamily="34" charset="0"/>
              </a:rPr>
              <a:t>CROWDORDER</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 “Which picture visualizes better %subject”);</a:t>
            </a:r>
          </a:p>
          <a:p>
            <a:pPr algn="l" rtl="0">
              <a:buNone/>
            </a:pPr>
            <a:r>
              <a:rPr lang="en-US" sz="1800" dirty="0" smtClean="0">
                <a:latin typeface="Trebuchet MS" pitchFamily="34" charset="0"/>
              </a:rPr>
              <a:t>	</a:t>
            </a:r>
          </a:p>
          <a:p>
            <a:pPr algn="l" rtl="0">
              <a:buNone/>
            </a:pPr>
            <a:r>
              <a:rPr lang="en-US" sz="1600" dirty="0" smtClean="0"/>
              <a:t>	The following CrowdSQL query asks for a ranking of pictures with regard to how well these pictures depict the Golden Gate Bridge.</a:t>
            </a:r>
            <a:endParaRPr lang="ru-RU" sz="2000" dirty="0"/>
          </a:p>
        </p:txBody>
      </p:sp>
      <p:pic>
        <p:nvPicPr>
          <p:cNvPr id="10245" name="Picture 5"/>
          <p:cNvPicPr>
            <a:picLocks noChangeAspect="1" noChangeArrowheads="1"/>
          </p:cNvPicPr>
          <p:nvPr/>
        </p:nvPicPr>
        <p:blipFill>
          <a:blip r:embed="rId2"/>
          <a:srcRect/>
          <a:stretch>
            <a:fillRect/>
          </a:stretch>
        </p:blipFill>
        <p:spPr bwMode="auto">
          <a:xfrm>
            <a:off x="3000364" y="3987820"/>
            <a:ext cx="3175000" cy="2298700"/>
          </a:xfrm>
          <a:prstGeom prst="rect">
            <a:avLst/>
          </a:prstGeom>
          <a:noFill/>
          <a:ln w="9525">
            <a:noFill/>
            <a:miter lim="800000"/>
            <a:headEnd/>
            <a:tailEnd/>
          </a:ln>
          <a:effectLst/>
        </p:spPr>
      </p:pic>
    </p:spTree>
    <p:extLst>
      <p:ext uri="{BB962C8B-B14F-4D97-AF65-F5344CB8AC3E}">
        <p14:creationId xmlns:p14="http://schemas.microsoft.com/office/powerpoint/2010/main" val="287511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Generation</a:t>
            </a:r>
            <a:endParaRPr lang="ru-RU" dirty="0"/>
          </a:p>
        </p:txBody>
      </p:sp>
      <p:sp>
        <p:nvSpPr>
          <p:cNvPr id="3" name="Content Placeholder 2"/>
          <p:cNvSpPr>
            <a:spLocks noGrp="1"/>
          </p:cNvSpPr>
          <p:nvPr>
            <p:ph sz="quarter" idx="1"/>
          </p:nvPr>
        </p:nvSpPr>
        <p:spPr/>
        <p:txBody>
          <a:bodyPr/>
          <a:lstStyle/>
          <a:p>
            <a:pPr algn="l" rtl="0"/>
            <a:r>
              <a:rPr lang="en-US" dirty="0" smtClean="0"/>
              <a:t>Clear UI is key to quality of answers and response time</a:t>
            </a:r>
          </a:p>
          <a:p>
            <a:pPr algn="l" rtl="0"/>
            <a:r>
              <a:rPr lang="en-US" dirty="0" smtClean="0"/>
              <a:t>SQL Schema to auto-generated UI</a:t>
            </a:r>
          </a:p>
        </p:txBody>
      </p:sp>
      <p:pic>
        <p:nvPicPr>
          <p:cNvPr id="12290" name="Picture 2"/>
          <p:cNvPicPr>
            <a:picLocks noChangeAspect="1" noChangeArrowheads="1"/>
          </p:cNvPicPr>
          <p:nvPr/>
        </p:nvPicPr>
        <p:blipFill>
          <a:blip r:embed="rId2"/>
          <a:srcRect/>
          <a:stretch>
            <a:fillRect/>
          </a:stretch>
        </p:blipFill>
        <p:spPr bwMode="auto">
          <a:xfrm>
            <a:off x="2643174" y="3857628"/>
            <a:ext cx="4124325" cy="1685925"/>
          </a:xfrm>
          <a:prstGeom prst="rect">
            <a:avLst/>
          </a:prstGeom>
          <a:noFill/>
          <a:ln w="9525">
            <a:noFill/>
            <a:miter lim="800000"/>
            <a:headEnd/>
            <a:tailEnd/>
          </a:ln>
          <a:effectLst/>
        </p:spPr>
      </p:pic>
    </p:spTree>
    <p:extLst>
      <p:ext uri="{BB962C8B-B14F-4D97-AF65-F5344CB8AC3E}">
        <p14:creationId xmlns:p14="http://schemas.microsoft.com/office/powerpoint/2010/main" val="4241380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lstStyle/>
          <a:p>
            <a:r>
              <a:rPr lang="en-US" dirty="0" smtClean="0"/>
              <a:t>Query plan generation</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latin typeface="Trebuchet MS" pitchFamily="34" charset="0"/>
              </a:rPr>
              <a:t>Query:</a:t>
            </a: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 Professor p, Department d </a:t>
            </a:r>
          </a:p>
          <a:p>
            <a:pPr algn="l" rtl="0">
              <a:buNone/>
            </a:pP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d.name = p.dep </a:t>
            </a:r>
            <a:r>
              <a:rPr lang="en-US" sz="1800" b="1" dirty="0" smtClean="0">
                <a:solidFill>
                  <a:srgbClr val="0070C0"/>
                </a:solidFill>
                <a:latin typeface="Trebuchet MS" pitchFamily="34" charset="0"/>
              </a:rPr>
              <a:t>AND</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p.name = “Karp”</a:t>
            </a:r>
            <a:endParaRPr lang="ru-RU" sz="1800" dirty="0"/>
          </a:p>
        </p:txBody>
      </p:sp>
      <p:pic>
        <p:nvPicPr>
          <p:cNvPr id="13315" name="Picture 3"/>
          <p:cNvPicPr>
            <a:picLocks noChangeAspect="1" noChangeArrowheads="1"/>
          </p:cNvPicPr>
          <p:nvPr/>
        </p:nvPicPr>
        <p:blipFill>
          <a:blip r:embed="rId2"/>
          <a:srcRect/>
          <a:stretch>
            <a:fillRect/>
          </a:stretch>
        </p:blipFill>
        <p:spPr bwMode="auto">
          <a:xfrm>
            <a:off x="785786" y="3000372"/>
            <a:ext cx="7800975" cy="2876550"/>
          </a:xfrm>
          <a:prstGeom prst="rect">
            <a:avLst/>
          </a:prstGeom>
          <a:noFill/>
          <a:ln w="9525">
            <a:noFill/>
            <a:miter lim="800000"/>
            <a:headEnd/>
            <a:tailEnd/>
          </a:ln>
          <a:effectLst/>
        </p:spPr>
      </p:pic>
    </p:spTree>
    <p:extLst>
      <p:ext uri="{BB962C8B-B14F-4D97-AF65-F5344CB8AC3E}">
        <p14:creationId xmlns:p14="http://schemas.microsoft.com/office/powerpoint/2010/main" val="328309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lstStyle/>
          <a:p>
            <a:r>
              <a:rPr lang="en-US" dirty="0" smtClean="0"/>
              <a:t>Dealing with Open-World</a:t>
            </a:r>
            <a:endParaRPr lang="ru-RU" dirty="0"/>
          </a:p>
        </p:txBody>
      </p:sp>
      <p:pic>
        <p:nvPicPr>
          <p:cNvPr id="14338" name="Picture 2"/>
          <p:cNvPicPr>
            <a:picLocks noGrp="1" noChangeAspect="1" noChangeArrowheads="1"/>
          </p:cNvPicPr>
          <p:nvPr>
            <p:ph sz="quarter" idx="1"/>
          </p:nvPr>
        </p:nvPicPr>
        <p:blipFill>
          <a:blip r:embed="rId2"/>
          <a:srcRect/>
          <a:stretch>
            <a:fillRect/>
          </a:stretch>
        </p:blipFill>
        <p:spPr bwMode="auto">
          <a:xfrm>
            <a:off x="500034" y="1571612"/>
            <a:ext cx="8215370" cy="5092171"/>
          </a:xfrm>
          <a:prstGeom prst="rect">
            <a:avLst/>
          </a:prstGeom>
          <a:noFill/>
          <a:ln w="9525">
            <a:noFill/>
            <a:miter lim="800000"/>
            <a:headEnd/>
            <a:tailEnd/>
          </a:ln>
          <a:effectLst/>
        </p:spPr>
      </p:pic>
    </p:spTree>
    <p:extLst>
      <p:ext uri="{BB962C8B-B14F-4D97-AF65-F5344CB8AC3E}">
        <p14:creationId xmlns:p14="http://schemas.microsoft.com/office/powerpoint/2010/main" val="2463959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0672"/>
            <a:ext cx="8003232" cy="3044552"/>
          </a:xfrm>
        </p:spPr>
        <p:txBody>
          <a:bodyPr>
            <a:normAutofit/>
          </a:bodyPr>
          <a:lstStyle/>
          <a:p>
            <a:pPr algn="l" rtl="0"/>
            <a:r>
              <a:rPr lang="en-US" sz="2800" b="1" dirty="0" err="1" smtClean="0">
                <a:solidFill>
                  <a:srgbClr val="C00000"/>
                </a:solidFill>
              </a:rPr>
              <a:t>Qurk</a:t>
            </a:r>
            <a:r>
              <a:rPr lang="en-US" sz="2800" b="1" dirty="0" smtClean="0">
                <a:solidFill>
                  <a:srgbClr val="C00000"/>
                </a:solidFill>
              </a:rPr>
              <a:t> </a:t>
            </a:r>
            <a:r>
              <a:rPr lang="en-US" sz="2800" dirty="0" smtClean="0">
                <a:solidFill>
                  <a:srgbClr val="C00000"/>
                </a:solidFill>
              </a:rPr>
              <a:t>(MIT):</a:t>
            </a:r>
            <a:r>
              <a:rPr lang="en-US" sz="2800" dirty="0" smtClean="0"/>
              <a:t> </a:t>
            </a:r>
            <a:r>
              <a:rPr lang="en-US" sz="2800" b="0" dirty="0" smtClean="0"/>
              <a:t>Declarative workflow management system that allows human computation over data</a:t>
            </a:r>
          </a:p>
          <a:p>
            <a:pPr algn="l" rtl="0"/>
            <a:endParaRPr lang="en-US" sz="2800" dirty="0" smtClean="0"/>
          </a:p>
          <a:p>
            <a:pPr marL="0" indent="0" algn="l" rtl="0">
              <a:buNone/>
            </a:pPr>
            <a:r>
              <a:rPr lang="en-US" sz="2800" dirty="0">
                <a:solidFill>
                  <a:schemeClr val="bg1">
                    <a:lumMod val="75000"/>
                  </a:schemeClr>
                </a:solidFill>
              </a:rPr>
              <a:t>	</a:t>
            </a:r>
            <a:r>
              <a:rPr lang="en-US" sz="2800" dirty="0" smtClean="0">
                <a:solidFill>
                  <a:schemeClr val="bg1">
                    <a:lumMod val="75000"/>
                  </a:schemeClr>
                </a:solidFill>
              </a:rPr>
              <a:t>(human is a part of query execution)</a:t>
            </a:r>
          </a:p>
        </p:txBody>
      </p:sp>
    </p:spTree>
    <p:extLst>
      <p:ext uri="{BB962C8B-B14F-4D97-AF65-F5344CB8AC3E}">
        <p14:creationId xmlns:p14="http://schemas.microsoft.com/office/powerpoint/2010/main" val="124115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What is Crowdsourcing?</a:t>
            </a:r>
            <a:endParaRPr lang="ru-RU" dirty="0"/>
          </a:p>
        </p:txBody>
      </p:sp>
      <p:sp>
        <p:nvSpPr>
          <p:cNvPr id="3" name="Content Placeholder 2"/>
          <p:cNvSpPr>
            <a:spLocks noGrp="1"/>
          </p:cNvSpPr>
          <p:nvPr>
            <p:ph idx="1"/>
          </p:nvPr>
        </p:nvSpPr>
        <p:spPr/>
        <p:txBody>
          <a:bodyPr>
            <a:normAutofit/>
          </a:bodyPr>
          <a:lstStyle/>
          <a:p>
            <a:pPr algn="l" rtl="0"/>
            <a:endParaRPr lang="en-US" sz="2800" b="1" dirty="0" smtClean="0"/>
          </a:p>
          <a:p>
            <a:pPr algn="l" rtl="0"/>
            <a:r>
              <a:rPr lang="en-US" sz="2800" b="1" dirty="0" smtClean="0"/>
              <a:t>Crowdsourcing = Crowd + Outsourcing</a:t>
            </a:r>
          </a:p>
          <a:p>
            <a:pPr algn="l" rtl="0"/>
            <a:endParaRPr lang="en-US" sz="2800" b="1" dirty="0" smtClean="0"/>
          </a:p>
          <a:p>
            <a:pPr algn="l" rtl="0"/>
            <a:r>
              <a:rPr lang="en-US" sz="2800" b="1" dirty="0" smtClean="0"/>
              <a:t>Crowdsourcing</a:t>
            </a:r>
            <a:r>
              <a:rPr lang="en-US" sz="2800" dirty="0" smtClean="0"/>
              <a:t> </a:t>
            </a:r>
            <a:r>
              <a:rPr lang="en-US" sz="2800" b="0" dirty="0" smtClean="0"/>
              <a:t>is the act of sourcing tasks traditionally performed by specific individuals to a group of people or community (crowd) through an open call.</a:t>
            </a:r>
          </a:p>
          <a:p>
            <a:pPr algn="l" rtl="0"/>
            <a:endParaRPr lang="ru-RU" sz="2800" dirty="0"/>
          </a:p>
        </p:txBody>
      </p:sp>
    </p:spTree>
    <p:extLst>
      <p:ext uri="{BB962C8B-B14F-4D97-AF65-F5344CB8AC3E}">
        <p14:creationId xmlns:p14="http://schemas.microsoft.com/office/powerpoint/2010/main" val="331555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851104" cy="1371600"/>
          </a:xfrm>
        </p:spPr>
        <p:txBody>
          <a:bodyPr>
            <a:normAutofit/>
          </a:bodyPr>
          <a:lstStyle/>
          <a:p>
            <a:r>
              <a:rPr lang="en-US" dirty="0" smtClean="0"/>
              <a:t>QURK: The beginning</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dirty="0" smtClean="0"/>
              <a:t>Schema</a:t>
            </a:r>
          </a:p>
          <a:p>
            <a:pPr marL="0" indent="0" algn="l" rtl="0">
              <a:buNone/>
            </a:pPr>
            <a:r>
              <a:rPr lang="en-US" dirty="0"/>
              <a:t>		celeb(name </a:t>
            </a:r>
            <a:r>
              <a:rPr lang="en-US" b="1" dirty="0">
                <a:solidFill>
                  <a:srgbClr val="0070C0"/>
                </a:solidFill>
              </a:rPr>
              <a:t>text</a:t>
            </a:r>
            <a:r>
              <a:rPr lang="en-US" dirty="0"/>
              <a:t>, </a:t>
            </a:r>
            <a:r>
              <a:rPr lang="en-US" dirty="0" err="1"/>
              <a:t>img</a:t>
            </a:r>
            <a:r>
              <a:rPr lang="en-US" dirty="0"/>
              <a:t> </a:t>
            </a:r>
            <a:r>
              <a:rPr lang="en-US" b="1" dirty="0" err="1">
                <a:solidFill>
                  <a:srgbClr val="0070C0"/>
                </a:solidFill>
              </a:rPr>
              <a:t>url</a:t>
            </a:r>
            <a:r>
              <a:rPr lang="en-US" dirty="0" smtClean="0"/>
              <a:t>)</a:t>
            </a:r>
          </a:p>
          <a:p>
            <a:pPr algn="l" rtl="0"/>
            <a:r>
              <a:rPr lang="en-US" dirty="0"/>
              <a:t>Query</a:t>
            </a:r>
          </a:p>
          <a:p>
            <a:pPr marL="0" indent="0" algn="l" rtl="0">
              <a:buNone/>
            </a:pPr>
            <a:r>
              <a:rPr lang="en-US" dirty="0"/>
              <a:t>   </a:t>
            </a:r>
            <a:r>
              <a:rPr lang="en-US" b="1" dirty="0">
                <a:solidFill>
                  <a:srgbClr val="0070C0"/>
                </a:solidFill>
              </a:rPr>
              <a:t>SELECT</a:t>
            </a:r>
            <a:r>
              <a:rPr lang="en-US" dirty="0"/>
              <a:t> c.name </a:t>
            </a:r>
            <a:r>
              <a:rPr lang="en-US" b="1" dirty="0">
                <a:solidFill>
                  <a:srgbClr val="0070C0"/>
                </a:solidFill>
              </a:rPr>
              <a:t>FROM</a:t>
            </a:r>
            <a:r>
              <a:rPr lang="en-US" dirty="0"/>
              <a:t> celeb </a:t>
            </a:r>
            <a:r>
              <a:rPr lang="en-US" b="1" dirty="0">
                <a:solidFill>
                  <a:srgbClr val="0070C0"/>
                </a:solidFill>
              </a:rPr>
              <a:t>AS</a:t>
            </a:r>
            <a:r>
              <a:rPr lang="en-US" dirty="0">
                <a:solidFill>
                  <a:srgbClr val="0070C0"/>
                </a:solidFill>
              </a:rPr>
              <a:t> </a:t>
            </a:r>
            <a:r>
              <a:rPr lang="en-US" dirty="0"/>
              <a:t>c </a:t>
            </a:r>
            <a:r>
              <a:rPr lang="en-US" b="1" dirty="0">
                <a:solidFill>
                  <a:srgbClr val="0070C0"/>
                </a:solidFill>
              </a:rPr>
              <a:t>WHERE</a:t>
            </a:r>
            <a:r>
              <a:rPr lang="en-US" dirty="0">
                <a:solidFill>
                  <a:srgbClr val="0070C0"/>
                </a:solidFill>
              </a:rPr>
              <a:t> </a:t>
            </a:r>
            <a:r>
              <a:rPr lang="en-US" dirty="0"/>
              <a:t>isFemale(c</a:t>
            </a:r>
            <a:r>
              <a:rPr lang="en-US" dirty="0" smtClean="0"/>
              <a:t>)</a:t>
            </a:r>
          </a:p>
          <a:p>
            <a:pPr algn="l" rtl="0"/>
            <a:endParaRPr lang="en-US" b="1" dirty="0" smtClean="0"/>
          </a:p>
          <a:p>
            <a:pPr algn="l" rtl="0"/>
            <a:r>
              <a:rPr lang="en-US" dirty="0" smtClean="0"/>
              <a:t>UDF(User Defined Function) - </a:t>
            </a:r>
            <a:r>
              <a:rPr lang="en-US" dirty="0" err="1" smtClean="0"/>
              <a:t>isFemale</a:t>
            </a:r>
            <a:r>
              <a:rPr lang="en-US" dirty="0" smtClean="0"/>
              <a:t>:</a:t>
            </a:r>
          </a:p>
          <a:p>
            <a:pPr marL="548640" lvl="2" indent="0" algn="l" rtl="0">
              <a:buNone/>
            </a:pPr>
            <a:r>
              <a:rPr lang="en-US" dirty="0">
                <a:latin typeface="Courier New" pitchFamily="49" charset="0"/>
                <a:cs typeface="Courier New" pitchFamily="49" charset="0"/>
              </a:rPr>
              <a:t>TASK isFemale(field) TYPE Filter:</a:t>
            </a:r>
          </a:p>
          <a:p>
            <a:pPr marL="548640" lvl="2" indent="0" algn="l" rtl="0">
              <a:buNone/>
            </a:pPr>
            <a:r>
              <a:rPr lang="en-US" dirty="0" smtClean="0">
                <a:latin typeface="Courier New" pitchFamily="49" charset="0"/>
                <a:cs typeface="Courier New" pitchFamily="49" charset="0"/>
              </a:rPr>
              <a:t>	Prompt</a:t>
            </a:r>
            <a:r>
              <a:rPr lang="en-US" dirty="0">
                <a:latin typeface="Courier New" pitchFamily="49" charset="0"/>
                <a:cs typeface="Courier New" pitchFamily="49" charset="0"/>
              </a:rPr>
              <a: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=’%s’&gt;&lt;/td&gt;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td&gt;Is the person in the image a woman?&lt;/td&gt; \</a:t>
            </a:r>
          </a:p>
          <a:p>
            <a:pPr marL="548640" lvl="2" indent="0" algn="l" rtl="0">
              <a:buNone/>
            </a:pPr>
            <a:r>
              <a:rPr lang="en-US" dirty="0" smtClean="0">
                <a:latin typeface="Courier New" pitchFamily="49" charset="0"/>
                <a:cs typeface="Courier New" pitchFamily="49" charset="0"/>
              </a:rPr>
              <a:t>	        &lt;/</a:t>
            </a:r>
            <a:r>
              <a:rPr lang="en-US" dirty="0" err="1">
                <a:latin typeface="Courier New" pitchFamily="49" charset="0"/>
                <a:cs typeface="Courier New" pitchFamily="49" charset="0"/>
              </a:rPr>
              <a:t>tr</a:t>
            </a:r>
            <a:r>
              <a:rPr lang="en-US" dirty="0">
                <a:latin typeface="Courier New" pitchFamily="49" charset="0"/>
                <a:cs typeface="Courier New" pitchFamily="49" charset="0"/>
              </a:rPr>
              <a:t>&gt;&lt;/table&gt;", tuple[field]</a:t>
            </a:r>
          </a:p>
          <a:p>
            <a:pPr marL="548640" lvl="2" indent="0" algn="l" rtl="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YesText</a:t>
            </a:r>
            <a:r>
              <a:rPr lang="en-US" dirty="0">
                <a:latin typeface="Courier New" pitchFamily="49" charset="0"/>
                <a:cs typeface="Courier New" pitchFamily="49" charset="0"/>
              </a:rPr>
              <a:t>: "Yes"</a:t>
            </a:r>
          </a:p>
          <a:p>
            <a:pPr marL="548640" lvl="2" indent="0" algn="l" rtl="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NoText</a:t>
            </a:r>
            <a:r>
              <a:rPr lang="en-US" dirty="0">
                <a:latin typeface="Courier New" pitchFamily="49" charset="0"/>
                <a:cs typeface="Courier New" pitchFamily="49" charset="0"/>
              </a:rPr>
              <a:t>: "No"</a:t>
            </a:r>
          </a:p>
          <a:p>
            <a:pPr marL="548640" lvl="2" indent="0" algn="l" rtl="0">
              <a:buNone/>
            </a:pPr>
            <a:r>
              <a:rPr lang="en-US" dirty="0" smtClean="0">
                <a:latin typeface="Courier New" pitchFamily="49" charset="0"/>
                <a:cs typeface="Courier New" pitchFamily="49" charset="0"/>
              </a:rPr>
              <a:t>	Combiner</a:t>
            </a:r>
            <a:r>
              <a:rPr lang="en-US" dirty="0">
                <a:latin typeface="Courier New" pitchFamily="49" charset="0"/>
                <a:cs typeface="Courier New" pitchFamily="49" charset="0"/>
              </a:rPr>
              <a:t>: </a:t>
            </a:r>
            <a:r>
              <a:rPr lang="en-US" dirty="0" err="1">
                <a:latin typeface="Courier New" pitchFamily="49" charset="0"/>
                <a:cs typeface="Courier New" pitchFamily="49" charset="0"/>
              </a:rPr>
              <a:t>MajorityVote</a:t>
            </a:r>
            <a:endParaRPr lang="en-US" dirty="0" smtClean="0">
              <a:latin typeface="Courier New" pitchFamily="49" charset="0"/>
              <a:cs typeface="Courier New" pitchFamily="49" charset="0"/>
            </a:endParaRPr>
          </a:p>
          <a:p>
            <a:pPr marL="0" indent="0" algn="l" rtl="0">
              <a:buNone/>
            </a:pPr>
            <a:endParaRPr lang="en-US" dirty="0"/>
          </a:p>
        </p:txBody>
      </p:sp>
    </p:spTree>
    <p:extLst>
      <p:ext uri="{BB962C8B-B14F-4D97-AF65-F5344CB8AC3E}">
        <p14:creationId xmlns:p14="http://schemas.microsoft.com/office/powerpoint/2010/main" val="2966296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6635080" cy="687606"/>
          </a:xfrm>
        </p:spPr>
        <p:txBody>
          <a:bodyPr/>
          <a:lstStyle/>
          <a:p>
            <a:r>
              <a:rPr lang="en-US" dirty="0" smtClean="0"/>
              <a:t>isFemale function (UI)</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1148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51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59216" cy="1371600"/>
          </a:xfrm>
        </p:spPr>
        <p:txBody>
          <a:bodyPr/>
          <a:lstStyle/>
          <a:p>
            <a:r>
              <a:rPr lang="en-US" dirty="0" smtClean="0"/>
              <a:t>JOIN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lgn="l" rtl="0"/>
            <a:r>
              <a:rPr lang="en-US" dirty="0"/>
              <a:t>Schema</a:t>
            </a:r>
          </a:p>
          <a:p>
            <a:pPr marL="0" indent="0" algn="l" rtl="0">
              <a:buNone/>
            </a:pPr>
            <a:r>
              <a:rPr lang="en-US" dirty="0"/>
              <a:t>		</a:t>
            </a:r>
            <a:r>
              <a:rPr lang="en-US" dirty="0" smtClean="0"/>
              <a:t>photos(</a:t>
            </a:r>
            <a:r>
              <a:rPr lang="en-US" dirty="0" err="1" smtClean="0"/>
              <a:t>img</a:t>
            </a:r>
            <a:r>
              <a:rPr lang="en-US" dirty="0" smtClean="0"/>
              <a:t> </a:t>
            </a:r>
            <a:r>
              <a:rPr lang="en-US" dirty="0" err="1">
                <a:solidFill>
                  <a:srgbClr val="0070C0"/>
                </a:solidFill>
              </a:rPr>
              <a:t>url</a:t>
            </a:r>
            <a:r>
              <a:rPr lang="en-US" dirty="0"/>
              <a:t>)</a:t>
            </a:r>
          </a:p>
          <a:p>
            <a:pPr algn="l" rtl="0"/>
            <a:r>
              <a:rPr lang="en-US" dirty="0" smtClean="0"/>
              <a:t>Query</a:t>
            </a:r>
          </a:p>
          <a:p>
            <a:pPr marL="0" indent="0" algn="l" rtl="0">
              <a:buNone/>
            </a:pPr>
            <a:r>
              <a:rPr lang="en-US" dirty="0" smtClean="0"/>
              <a:t>     </a:t>
            </a:r>
            <a:r>
              <a:rPr lang="en-US" b="1" dirty="0">
                <a:solidFill>
                  <a:srgbClr val="0070C0"/>
                </a:solidFill>
              </a:rPr>
              <a:t>SELECT</a:t>
            </a:r>
            <a:r>
              <a:rPr lang="en-US" dirty="0">
                <a:solidFill>
                  <a:srgbClr val="0070C0"/>
                </a:solidFill>
              </a:rPr>
              <a:t> </a:t>
            </a:r>
            <a:r>
              <a:rPr lang="en-US" dirty="0"/>
              <a:t>c.name </a:t>
            </a:r>
            <a:r>
              <a:rPr lang="en-US" b="1" dirty="0">
                <a:solidFill>
                  <a:srgbClr val="0070C0"/>
                </a:solidFill>
              </a:rPr>
              <a:t>FROM</a:t>
            </a:r>
            <a:r>
              <a:rPr lang="en-US" dirty="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p </a:t>
            </a:r>
          </a:p>
          <a:p>
            <a:pPr marL="0" indent="0" algn="l" rtl="0">
              <a:buNone/>
            </a:pPr>
            <a:r>
              <a:rPr lang="en-US" b="1" dirty="0">
                <a:solidFill>
                  <a:srgbClr val="0070C0"/>
                </a:solidFill>
              </a:rPr>
              <a:t>     ON</a:t>
            </a:r>
            <a:r>
              <a:rPr lang="en-US" dirty="0">
                <a:solidFill>
                  <a:srgbClr val="0070C0"/>
                </a:solidFill>
              </a:rPr>
              <a:t> </a:t>
            </a:r>
            <a:r>
              <a:rPr lang="en-US" dirty="0" err="1"/>
              <a:t>samePerson</a:t>
            </a:r>
            <a:r>
              <a:rPr lang="en-US" dirty="0"/>
              <a:t>(</a:t>
            </a:r>
            <a:r>
              <a:rPr lang="en-US" dirty="0" err="1"/>
              <a:t>c.img</a:t>
            </a:r>
            <a:r>
              <a:rPr lang="en-US" dirty="0"/>
              <a:t>, </a:t>
            </a:r>
            <a:r>
              <a:rPr lang="en-US" dirty="0" err="1"/>
              <a:t>p.img</a:t>
            </a:r>
            <a:r>
              <a:rPr lang="en-US" dirty="0" smtClean="0"/>
              <a:t>)</a:t>
            </a:r>
          </a:p>
          <a:p>
            <a:pPr algn="l" rtl="0"/>
            <a:endParaRPr lang="en-US" dirty="0" smtClean="0"/>
          </a:p>
          <a:p>
            <a:pPr algn="l" rtl="0"/>
            <a:r>
              <a:rPr lang="en-US" dirty="0" err="1" smtClean="0"/>
              <a:t>samePerson</a:t>
            </a:r>
            <a:r>
              <a:rPr lang="en-US" dirty="0" smtClean="0"/>
              <a:t>:</a:t>
            </a:r>
          </a:p>
          <a:p>
            <a:pPr marL="822960" lvl="3" indent="0" algn="l" rtl="0">
              <a:buNone/>
            </a:pPr>
            <a:r>
              <a:rPr lang="en-US" sz="1700" dirty="0" smtClean="0">
                <a:latin typeface="Courier New" pitchFamily="49" charset="0"/>
                <a:cs typeface="Courier New" pitchFamily="49" charset="0"/>
              </a:rPr>
              <a:t>TASK </a:t>
            </a:r>
            <a:r>
              <a:rPr lang="en-US" sz="1700" dirty="0" err="1" smtClean="0">
                <a:latin typeface="Courier New" pitchFamily="49" charset="0"/>
                <a:cs typeface="Courier New" pitchFamily="49" charset="0"/>
              </a:rPr>
              <a:t>samePerson</a:t>
            </a:r>
            <a:r>
              <a:rPr lang="en-US" sz="1700" dirty="0" smtClean="0">
                <a:latin typeface="Courier New" pitchFamily="49" charset="0"/>
                <a:cs typeface="Courier New" pitchFamily="49" charset="0"/>
              </a:rPr>
              <a:t>(f1, f2) TYPE </a:t>
            </a:r>
            <a:r>
              <a:rPr lang="en-US" sz="1700" dirty="0" err="1" smtClean="0">
                <a:latin typeface="Courier New" pitchFamily="49" charset="0"/>
                <a:cs typeface="Courier New" pitchFamily="49" charset="0"/>
              </a:rPr>
              <a:t>EquiJoin</a:t>
            </a:r>
            <a:r>
              <a:rPr lang="en-US" sz="1700" dirty="0" smtClean="0">
                <a:latin typeface="Courier New" pitchFamily="49" charset="0"/>
                <a:cs typeface="Courier New" pitchFamily="49" charset="0"/>
              </a:rPr>
              <a:t>:</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SingluarName</a:t>
            </a:r>
            <a:r>
              <a:rPr lang="en-US" sz="1700" dirty="0">
                <a:latin typeface="Courier New" pitchFamily="49" charset="0"/>
                <a:cs typeface="Courier New" pitchFamily="49" charset="0"/>
              </a:rPr>
              <a:t>: "celebrity"</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PluralName</a:t>
            </a:r>
            <a:r>
              <a:rPr lang="en-US" sz="1700" dirty="0">
                <a:latin typeface="Courier New" pitchFamily="49" charset="0"/>
                <a:cs typeface="Courier New" pitchFamily="49" charset="0"/>
              </a:rPr>
              <a:t>: "celebrities"</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LeftPreview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&gt;",tuple1[f1]</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LeftNormal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&gt;",tuple1[f1]</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RightPreview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&gt;",tuple2[f2]</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RightNormal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&gt;",tuple2[f2]</a:t>
            </a:r>
          </a:p>
          <a:p>
            <a:pPr marL="822960" lvl="3" indent="0" algn="l" rtl="0">
              <a:buNone/>
            </a:pPr>
            <a:r>
              <a:rPr lang="en-US" sz="1700" dirty="0" smtClean="0">
                <a:latin typeface="Courier New" pitchFamily="49" charset="0"/>
                <a:cs typeface="Courier New" pitchFamily="49" charset="0"/>
              </a:rPr>
              <a:t>	Combiner</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MajorityVote</a:t>
            </a:r>
            <a:endParaRPr lang="en-US" sz="1700" dirty="0" smtClean="0">
              <a:latin typeface="Courier New" pitchFamily="49" charset="0"/>
              <a:cs typeface="Courier New" pitchFamily="49" charset="0"/>
            </a:endParaRPr>
          </a:p>
          <a:p>
            <a:pPr algn="l" rtl="0"/>
            <a:endParaRPr lang="en-US" dirty="0"/>
          </a:p>
          <a:p>
            <a:pPr marL="0" indent="0" algn="l" rtl="0">
              <a:buNone/>
            </a:pPr>
            <a:endParaRPr lang="en-US" dirty="0"/>
          </a:p>
          <a:p>
            <a:pPr algn="l" rtl="0"/>
            <a:endParaRPr lang="en-US" dirty="0"/>
          </a:p>
        </p:txBody>
      </p:sp>
    </p:spTree>
    <p:extLst>
      <p:ext uri="{BB962C8B-B14F-4D97-AF65-F5344CB8AC3E}">
        <p14:creationId xmlns:p14="http://schemas.microsoft.com/office/powerpoint/2010/main" val="1792710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lstStyle/>
          <a:p>
            <a:r>
              <a:rPr lang="en-US" dirty="0" smtClean="0"/>
              <a:t>Join – UI example</a:t>
            </a:r>
            <a:endParaRPr lang="en-US" dirty="0"/>
          </a:p>
        </p:txBody>
      </p:sp>
      <p:pic>
        <p:nvPicPr>
          <p:cNvPr id="11266" name="Picture 2" descr="http://db.csail.mit.edu/qurk/simplebatc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54702"/>
            <a:ext cx="5874327" cy="45746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 of HITs = |R| * |S|</a:t>
            </a:r>
          </a:p>
          <a:p>
            <a:endParaRPr lang="en-US" dirty="0"/>
          </a:p>
        </p:txBody>
      </p:sp>
    </p:spTree>
    <p:extLst>
      <p:ext uri="{BB962C8B-B14F-4D97-AF65-F5344CB8AC3E}">
        <p14:creationId xmlns:p14="http://schemas.microsoft.com/office/powerpoint/2010/main" val="1314127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smtClean="0"/>
              <a:t>Join – Naïve Batching</a:t>
            </a:r>
            <a:endParaRPr lang="en-US" dirty="0"/>
          </a:p>
        </p:txBody>
      </p:sp>
      <p:sp>
        <p:nvSpPr>
          <p:cNvPr id="3" name="Content Placeholder 2"/>
          <p:cNvSpPr>
            <a:spLocks noGrp="1"/>
          </p:cNvSpPr>
          <p:nvPr>
            <p:ph idx="1"/>
          </p:nvPr>
        </p:nvSpPr>
        <p:spPr/>
        <p:txBody>
          <a:bodyPr/>
          <a:lstStyle/>
          <a:p>
            <a:pPr algn="l" rtl="0"/>
            <a:r>
              <a:rPr lang="en-US" dirty="0" smtClean="0"/>
              <a:t># of HITs = (|R| * |S|) / b</a:t>
            </a:r>
          </a:p>
          <a:p>
            <a:endParaRPr lang="en-US" dirty="0"/>
          </a:p>
        </p:txBody>
      </p:sp>
      <p:pic>
        <p:nvPicPr>
          <p:cNvPr id="13314" name="Picture 2" descr="http://db.csail.mit.edu/qurk/naive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1"/>
            <a:ext cx="5418232"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87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smtClean="0"/>
              <a:t>Join – Smart Batching</a:t>
            </a:r>
            <a:endParaRPr lang="en-US" dirty="0"/>
          </a:p>
        </p:txBody>
      </p:sp>
      <p:sp>
        <p:nvSpPr>
          <p:cNvPr id="3" name="Content Placeholder 2"/>
          <p:cNvSpPr>
            <a:spLocks noGrp="1"/>
          </p:cNvSpPr>
          <p:nvPr>
            <p:ph idx="1"/>
          </p:nvPr>
        </p:nvSpPr>
        <p:spPr/>
        <p:txBody>
          <a:bodyPr/>
          <a:lstStyle/>
          <a:p>
            <a:pPr algn="l" rtl="0"/>
            <a:r>
              <a:rPr lang="en-US" dirty="0"/>
              <a:t># of HITs = (|R| * |S|) / </a:t>
            </a:r>
            <a:r>
              <a:rPr lang="en-US" dirty="0" smtClean="0"/>
              <a:t>(r * s)</a:t>
            </a:r>
            <a:endParaRPr lang="en-US" dirty="0"/>
          </a:p>
          <a:p>
            <a:endParaRPr lang="en-US" dirty="0"/>
          </a:p>
        </p:txBody>
      </p:sp>
      <p:pic>
        <p:nvPicPr>
          <p:cNvPr id="14338" name="Picture 2" descr="http://db.csail.mit.edu/qurk/smart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127874" cy="48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66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lgn="l" rtl="0">
              <a:buNone/>
            </a:pPr>
            <a:r>
              <a:rPr lang="en-US" b="1" dirty="0">
                <a:solidFill>
                  <a:srgbClr val="0070C0"/>
                </a:solidFill>
              </a:rPr>
              <a:t>SELECT</a:t>
            </a:r>
            <a:r>
              <a:rPr lang="en-US" dirty="0">
                <a:solidFill>
                  <a:srgbClr val="0070C0"/>
                </a:solidFill>
              </a:rPr>
              <a:t> </a:t>
            </a:r>
            <a:r>
              <a:rPr lang="en-US" dirty="0" smtClean="0"/>
              <a:t>c.name </a:t>
            </a:r>
            <a:r>
              <a:rPr lang="en-US" b="1" dirty="0" smtClean="0">
                <a:solidFill>
                  <a:srgbClr val="0070C0"/>
                </a:solidFill>
              </a:rPr>
              <a:t>FROM</a:t>
            </a:r>
            <a:r>
              <a:rPr lang="en-US" dirty="0" smtClean="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a:t>
            </a:r>
            <a:r>
              <a:rPr lang="en-US" dirty="0" smtClean="0"/>
              <a:t>p </a:t>
            </a:r>
          </a:p>
          <a:p>
            <a:pPr marL="274320" lvl="1" indent="0" algn="l" rtl="0">
              <a:buNone/>
            </a:pPr>
            <a:r>
              <a:rPr lang="en-US" b="1" dirty="0" smtClean="0">
                <a:solidFill>
                  <a:srgbClr val="0070C0"/>
                </a:solidFill>
              </a:rPr>
              <a:t>ON</a:t>
            </a:r>
            <a:r>
              <a:rPr lang="en-US" dirty="0" smtClean="0">
                <a:solidFill>
                  <a:srgbClr val="0070C0"/>
                </a:solidFill>
              </a:rPr>
              <a:t> </a:t>
            </a:r>
            <a:r>
              <a:rPr lang="en-US" dirty="0" err="1" smtClean="0"/>
              <a:t>samePerson</a:t>
            </a:r>
            <a:r>
              <a:rPr lang="en-US" dirty="0" smtClean="0"/>
              <a:t>(</a:t>
            </a:r>
            <a:r>
              <a:rPr lang="en-US" dirty="0" err="1" smtClean="0"/>
              <a:t>c.img,p.img</a:t>
            </a:r>
            <a:r>
              <a:rPr lang="en-US" dirty="0" smtClean="0"/>
              <a:t>)</a:t>
            </a:r>
          </a:p>
          <a:p>
            <a:pPr marL="274320" lvl="1" indent="0" algn="l" rtl="0">
              <a:buNone/>
            </a:pPr>
            <a:r>
              <a:rPr lang="en-US" b="1" dirty="0" smtClean="0">
                <a:solidFill>
                  <a:srgbClr val="0070C0"/>
                </a:solidFill>
              </a:rPr>
              <a:t>AND</a:t>
            </a:r>
            <a:r>
              <a:rPr lang="en-US" dirty="0" smtClean="0">
                <a:solidFill>
                  <a:srgbClr val="0070C0"/>
                </a:solidFill>
              </a:rPr>
              <a:t> </a:t>
            </a:r>
            <a:r>
              <a:rPr lang="en-US" b="1" dirty="0">
                <a:solidFill>
                  <a:srgbClr val="0070C0"/>
                </a:solidFill>
              </a:rPr>
              <a:t>POSSIBLY</a:t>
            </a:r>
            <a:r>
              <a:rPr lang="en-US" dirty="0">
                <a:solidFill>
                  <a:srgbClr val="0070C0"/>
                </a:solidFill>
              </a:rPr>
              <a:t> </a:t>
            </a:r>
            <a:r>
              <a:rPr lang="en-US" dirty="0"/>
              <a:t>gender(</a:t>
            </a:r>
            <a:r>
              <a:rPr lang="en-US" dirty="0" err="1"/>
              <a:t>c.img</a:t>
            </a:r>
            <a:r>
              <a:rPr lang="en-US" dirty="0"/>
              <a:t>) = gender(</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a:t>hairColor</a:t>
            </a:r>
            <a:r>
              <a:rPr lang="en-US" dirty="0"/>
              <a:t>(</a:t>
            </a:r>
            <a:r>
              <a:rPr lang="en-US" dirty="0" err="1"/>
              <a:t>c.img</a:t>
            </a:r>
            <a:r>
              <a:rPr lang="en-US" dirty="0"/>
              <a:t>) = </a:t>
            </a:r>
            <a:r>
              <a:rPr lang="en-US" dirty="0" err="1"/>
              <a:t>hairColor</a:t>
            </a:r>
            <a:r>
              <a:rPr lang="en-US" dirty="0"/>
              <a:t>(</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smtClean="0"/>
              <a:t>skinColor</a:t>
            </a:r>
            <a:r>
              <a:rPr lang="en-US" dirty="0" smtClean="0"/>
              <a:t>(</a:t>
            </a:r>
            <a:r>
              <a:rPr lang="en-US" dirty="0" err="1" smtClean="0"/>
              <a:t>c.img</a:t>
            </a:r>
            <a:r>
              <a:rPr lang="en-US" dirty="0"/>
              <a:t>) = </a:t>
            </a:r>
            <a:r>
              <a:rPr lang="en-US" dirty="0" err="1"/>
              <a:t>skinColor</a:t>
            </a:r>
            <a:r>
              <a:rPr lang="en-US" dirty="0"/>
              <a:t>(</a:t>
            </a:r>
            <a:r>
              <a:rPr lang="en-US" dirty="0" err="1"/>
              <a:t>p.img</a:t>
            </a:r>
            <a:r>
              <a:rPr lang="en-US" dirty="0" smtClean="0"/>
              <a:t>)</a:t>
            </a:r>
          </a:p>
          <a:p>
            <a:pPr marL="274320" lvl="1" indent="0" algn="l" rtl="0">
              <a:buNone/>
            </a:pPr>
            <a:endParaRPr lang="en-US" dirty="0"/>
          </a:p>
          <a:p>
            <a:pPr marL="548640" lvl="2" indent="0" algn="l" rtl="0">
              <a:buNone/>
            </a:pPr>
            <a:r>
              <a:rPr lang="en-US" dirty="0">
                <a:latin typeface="Courier New" pitchFamily="49" charset="0"/>
                <a:cs typeface="Courier New" pitchFamily="49" charset="0"/>
              </a:rPr>
              <a:t>TASK gender(field) TYPE Generative:</a:t>
            </a:r>
          </a:p>
          <a:p>
            <a:pPr marL="548640" lvl="2" indent="0" algn="l" rtl="0">
              <a:buNone/>
            </a:pPr>
            <a:r>
              <a:rPr lang="en-US" dirty="0" smtClean="0">
                <a:latin typeface="Courier New" pitchFamily="49" charset="0"/>
                <a:cs typeface="Courier New" pitchFamily="49" charset="0"/>
              </a:rPr>
              <a:t>	Prompt</a:t>
            </a:r>
            <a:r>
              <a:rPr lang="en-US" dirty="0">
                <a:latin typeface="Courier New" pitchFamily="49" charset="0"/>
                <a:cs typeface="Courier New" pitchFamily="49" charset="0"/>
              </a:rPr>
              <a: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td&gt;What this person’s gender?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table&gt;", tuple[field]</a:t>
            </a:r>
          </a:p>
          <a:p>
            <a:pPr marL="548640" lvl="2" indent="0" algn="l" rtl="0">
              <a:buNone/>
            </a:pPr>
            <a:r>
              <a:rPr lang="en-US" dirty="0" smtClean="0">
                <a:latin typeface="Courier New" pitchFamily="49" charset="0"/>
                <a:cs typeface="Courier New" pitchFamily="49" charset="0"/>
              </a:rPr>
              <a:t>	Response</a:t>
            </a:r>
            <a:r>
              <a:rPr lang="en-US" dirty="0">
                <a:latin typeface="Courier New" pitchFamily="49" charset="0"/>
                <a:cs typeface="Courier New" pitchFamily="49" charset="0"/>
              </a:rPr>
              <a:t>: Radio("Gender",</a:t>
            </a:r>
          </a:p>
          <a:p>
            <a:pPr marL="548640" lvl="2" indent="0" algn="l" rtl="0">
              <a:buNone/>
            </a:pPr>
            <a:r>
              <a:rPr lang="en-US" dirty="0" smtClean="0">
                <a:latin typeface="Courier New" pitchFamily="49" charset="0"/>
                <a:cs typeface="Courier New" pitchFamily="49" charset="0"/>
              </a:rPr>
              <a:t>			["</a:t>
            </a:r>
            <a:r>
              <a:rPr lang="en-US" dirty="0" err="1">
                <a:latin typeface="Courier New" pitchFamily="49" charset="0"/>
                <a:cs typeface="Courier New" pitchFamily="49" charset="0"/>
              </a:rPr>
              <a:t>Male","Female",UNKNOWN</a:t>
            </a:r>
            <a:r>
              <a:rPr lang="en-US" dirty="0">
                <a:latin typeface="Courier New" pitchFamily="49" charset="0"/>
                <a:cs typeface="Courier New" pitchFamily="49" charset="0"/>
              </a:rPr>
              <a:t>])</a:t>
            </a:r>
          </a:p>
          <a:p>
            <a:pPr marL="548640" lvl="2" indent="0" algn="l" rtl="0">
              <a:buNone/>
            </a:pPr>
            <a:r>
              <a:rPr lang="en-US" dirty="0" smtClean="0">
                <a:latin typeface="Courier New" pitchFamily="49" charset="0"/>
                <a:cs typeface="Courier New" pitchFamily="49" charset="0"/>
              </a:rPr>
              <a:t>	Combiner</a:t>
            </a:r>
            <a:r>
              <a:rPr lang="en-US" dirty="0">
                <a:latin typeface="Courier New" pitchFamily="49" charset="0"/>
                <a:cs typeface="Courier New" pitchFamily="49" charset="0"/>
              </a:rPr>
              <a:t>: </a:t>
            </a:r>
            <a:r>
              <a:rPr lang="en-US" dirty="0" err="1">
                <a:latin typeface="Courier New" pitchFamily="49" charset="0"/>
                <a:cs typeface="Courier New" pitchFamily="49" charset="0"/>
              </a:rPr>
              <a:t>MajorityVote</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741824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smtClean="0"/>
              <a:t>Economics of feature extraction</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Dataset: </a:t>
            </a:r>
            <a:r>
              <a:rPr lang="en-US" dirty="0" smtClean="0">
                <a:solidFill>
                  <a:srgbClr val="0070C0"/>
                </a:solidFill>
              </a:rPr>
              <a:t>Table1 [20 rows]  </a:t>
            </a:r>
            <a:r>
              <a:rPr lang="en-US" dirty="0" smtClean="0"/>
              <a:t>x  </a:t>
            </a:r>
            <a:r>
              <a:rPr lang="en-US" dirty="0" smtClean="0">
                <a:solidFill>
                  <a:srgbClr val="92D050"/>
                </a:solidFill>
              </a:rPr>
              <a:t>Table2 [20 rows]</a:t>
            </a:r>
          </a:p>
          <a:p>
            <a:pPr algn="l" rtl="0"/>
            <a:r>
              <a:rPr lang="en-US" dirty="0" smtClean="0"/>
              <a:t>Join with no filtering (Cross Product): 400 comparisons</a:t>
            </a:r>
          </a:p>
          <a:p>
            <a:pPr algn="l" rtl="0"/>
            <a:r>
              <a:rPr lang="en-US" dirty="0" smtClean="0"/>
              <a:t>Filtering on 1 parameter (say gender):</a:t>
            </a:r>
          </a:p>
          <a:p>
            <a:pPr lvl="1" algn="l" rtl="0"/>
            <a:r>
              <a:rPr lang="en-US" dirty="0" smtClean="0"/>
              <a:t>+40 extra HITS</a:t>
            </a:r>
          </a:p>
          <a:p>
            <a:pPr lvl="1" algn="l" rtl="0"/>
            <a:r>
              <a:rPr lang="en-US" dirty="0" smtClean="0"/>
              <a:t>For example: </a:t>
            </a:r>
            <a:r>
              <a:rPr lang="en-US" dirty="0" smtClean="0">
                <a:solidFill>
                  <a:srgbClr val="0070C0"/>
                </a:solidFill>
              </a:rPr>
              <a:t>11 females, 9 males in Table1</a:t>
            </a:r>
          </a:p>
          <a:p>
            <a:pPr lvl="1" algn="l" rtl="0"/>
            <a:r>
              <a:rPr lang="en-US" dirty="0" smtClean="0"/>
              <a:t>		   </a:t>
            </a:r>
            <a:r>
              <a:rPr lang="en-US" dirty="0" smtClean="0">
                <a:solidFill>
                  <a:srgbClr val="92D050"/>
                </a:solidFill>
              </a:rPr>
              <a:t>10 females, 10 males in Table2</a:t>
            </a:r>
            <a:r>
              <a:rPr lang="en-US" dirty="0" smtClean="0"/>
              <a:t>	</a:t>
            </a:r>
          </a:p>
          <a:p>
            <a:pPr lvl="1" algn="l" rtl="0"/>
            <a:endParaRPr lang="en-US" dirty="0"/>
          </a:p>
          <a:p>
            <a:pPr algn="l" rtl="0"/>
            <a:r>
              <a:rPr lang="en-US" dirty="0" smtClean="0"/>
              <a:t>Join after filtering:</a:t>
            </a:r>
            <a:r>
              <a:rPr lang="en-US" dirty="0"/>
              <a:t> </a:t>
            </a:r>
            <a:r>
              <a:rPr lang="en-US" dirty="0" smtClean="0"/>
              <a:t>~100 comparisons</a:t>
            </a:r>
          </a:p>
          <a:p>
            <a:pPr algn="l" rtl="0"/>
            <a:endParaRPr lang="en-US" dirty="0"/>
          </a:p>
          <a:p>
            <a:pPr algn="l" rtl="0"/>
            <a:r>
              <a:rPr lang="en-US" dirty="0" smtClean="0"/>
              <a:t>No-Filter/Filter HITs ratio: 400/140</a:t>
            </a:r>
          </a:p>
          <a:p>
            <a:pPr algn="l" rtl="0"/>
            <a:r>
              <a:rPr lang="en-US" dirty="0" smtClean="0"/>
              <a:t>Decrease the number of HITs  ~  </a:t>
            </a:r>
            <a:r>
              <a:rPr lang="en-US" sz="3200" b="1" dirty="0" smtClean="0">
                <a:solidFill>
                  <a:srgbClr val="FF0000"/>
                </a:solidFill>
              </a:rPr>
              <a:t>3</a:t>
            </a:r>
            <a:r>
              <a:rPr lang="en-US" sz="3200" b="1" dirty="0">
                <a:solidFill>
                  <a:srgbClr val="FF0000"/>
                </a:solidFill>
              </a:rPr>
              <a:t>x</a:t>
            </a:r>
            <a:endParaRPr lang="en-US" sz="3200" b="1" dirty="0" smtClean="0">
              <a:solidFill>
                <a:srgbClr val="FF0000"/>
              </a:solidFill>
            </a:endParaRPr>
          </a:p>
        </p:txBody>
      </p:sp>
    </p:spTree>
    <p:extLst>
      <p:ext uri="{BB962C8B-B14F-4D97-AF65-F5344CB8AC3E}">
        <p14:creationId xmlns:p14="http://schemas.microsoft.com/office/powerpoint/2010/main" val="3722272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Gender?</a:t>
            </a:r>
          </a:p>
          <a:p>
            <a:endParaRPr lang="en-US" dirty="0"/>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283" y="3222848"/>
            <a:ext cx="711914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4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Skin color?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43200"/>
            <a:ext cx="7543800" cy="30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49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686568" cy="1143000"/>
          </a:xfrm>
        </p:spPr>
        <p:txBody>
          <a:bodyPr/>
          <a:lstStyle/>
          <a:p>
            <a:r>
              <a:rPr lang="en-US" dirty="0" err="1" smtClean="0"/>
              <a:t>CrowdSourcing</a:t>
            </a:r>
            <a:endParaRPr lang="he-IL" dirty="0"/>
          </a:p>
        </p:txBody>
      </p:sp>
      <p:sp>
        <p:nvSpPr>
          <p:cNvPr id="3" name="Content Placeholder 2"/>
          <p:cNvSpPr>
            <a:spLocks noGrp="1"/>
          </p:cNvSpPr>
          <p:nvPr>
            <p:ph idx="1"/>
          </p:nvPr>
        </p:nvSpPr>
        <p:spPr/>
        <p:txBody>
          <a:bodyPr>
            <a:normAutofit lnSpcReduction="10000"/>
          </a:bodyPr>
          <a:lstStyle/>
          <a:p>
            <a:pPr algn="l" rtl="0"/>
            <a:r>
              <a:rPr lang="en-US" sz="2800" dirty="0" smtClean="0"/>
              <a:t>Main idea: Harness the crowd to a “task”</a:t>
            </a:r>
          </a:p>
          <a:p>
            <a:pPr lvl="1" algn="l" rtl="0"/>
            <a:r>
              <a:rPr lang="en-US" sz="2600" dirty="0" smtClean="0"/>
              <a:t>Task: solve bugs</a:t>
            </a:r>
          </a:p>
          <a:p>
            <a:pPr lvl="1" algn="l" rtl="0"/>
            <a:r>
              <a:rPr lang="en-US" sz="2600" dirty="0" smtClean="0"/>
              <a:t>Task: find an appropriate treatment to an illness</a:t>
            </a:r>
          </a:p>
          <a:p>
            <a:pPr lvl="1" algn="l" rtl="0"/>
            <a:r>
              <a:rPr lang="en-US" sz="2600" dirty="0" smtClean="0"/>
              <a:t>Task: construct a database of facts</a:t>
            </a:r>
          </a:p>
          <a:p>
            <a:pPr lvl="1" algn="l" rtl="0">
              <a:buNone/>
            </a:pPr>
            <a:r>
              <a:rPr lang="en-US" sz="2600" dirty="0" smtClean="0"/>
              <a:t>…</a:t>
            </a:r>
          </a:p>
          <a:p>
            <a:pPr algn="l" rtl="0"/>
            <a:endParaRPr lang="en-US" sz="2800" dirty="0" smtClean="0"/>
          </a:p>
          <a:p>
            <a:pPr algn="l" rtl="0"/>
            <a:r>
              <a:rPr lang="en-US" sz="2800" dirty="0" smtClean="0"/>
              <a:t>Why now?</a:t>
            </a:r>
          </a:p>
          <a:p>
            <a:pPr lvl="1" algn="l" rtl="0"/>
            <a:r>
              <a:rPr lang="en-US" sz="2600" dirty="0" smtClean="0"/>
              <a:t>Internet and smart phones …</a:t>
            </a:r>
          </a:p>
          <a:p>
            <a:pPr marL="457200" lvl="1" indent="0" algn="l" rtl="0">
              <a:buNone/>
            </a:pPr>
            <a:r>
              <a:rPr lang="en-US" sz="2600" dirty="0"/>
              <a:t> </a:t>
            </a:r>
            <a:r>
              <a:rPr lang="en-US" sz="2600" dirty="0" smtClean="0"/>
              <a:t>   We are all connected, all of the time!!!</a:t>
            </a:r>
          </a:p>
          <a:p>
            <a:pPr algn="l" rtl="0"/>
            <a:endParaRPr lang="en-US" sz="2600" dirty="0" smtClean="0"/>
          </a:p>
        </p:txBody>
      </p:sp>
    </p:spTree>
    <p:extLst>
      <p:ext uri="{BB962C8B-B14F-4D97-AF65-F5344CB8AC3E}">
        <p14:creationId xmlns:p14="http://schemas.microsoft.com/office/powerpoint/2010/main" val="3990180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Hair color???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00808"/>
            <a:ext cx="4953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77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smtClean="0"/>
              <a:t>QURK – more features:</a:t>
            </a:r>
            <a:br>
              <a:rPr lang="en-US" dirty="0" smtClean="0"/>
            </a:br>
            <a:r>
              <a:rPr lang="en-US" dirty="0" smtClean="0"/>
              <a:t>counting with crowd</a:t>
            </a:r>
            <a:endParaRPr lang="he-IL" dirty="0"/>
          </a:p>
        </p:txBody>
      </p:sp>
      <p:sp>
        <p:nvSpPr>
          <p:cNvPr id="4" name="TextBox 3"/>
          <p:cNvSpPr txBox="1"/>
          <p:nvPr/>
        </p:nvSpPr>
        <p:spPr>
          <a:xfrm>
            <a:off x="1331640" y="4729600"/>
            <a:ext cx="6043641" cy="523220"/>
          </a:xfrm>
          <a:prstGeom prst="rect">
            <a:avLst/>
          </a:prstGeom>
          <a:noFill/>
        </p:spPr>
        <p:txBody>
          <a:bodyPr wrap="none" rtlCol="0">
            <a:spAutoFit/>
          </a:bodyPr>
          <a:lstStyle/>
          <a:p>
            <a:r>
              <a:rPr lang="en-US" sz="2800" dirty="0">
                <a:latin typeface="Bariol Regular"/>
                <a:cs typeface="Bariol Regular"/>
              </a:rPr>
              <a:t>c</a:t>
            </a:r>
            <a:r>
              <a:rPr lang="en-US" sz="2800" dirty="0" smtClean="0">
                <a:latin typeface="Bariol Regular"/>
                <a:cs typeface="Bariol Regular"/>
              </a:rPr>
              <a:t>rowd-powered selectivity estimation</a:t>
            </a:r>
            <a:endParaRPr lang="en-US" sz="2800" dirty="0">
              <a:latin typeface="Bariol Regular"/>
              <a:cs typeface="Bariol Regular"/>
            </a:endParaRPr>
          </a:p>
        </p:txBody>
      </p:sp>
      <p:sp>
        <p:nvSpPr>
          <p:cNvPr id="5" name="TextBox 4"/>
          <p:cNvSpPr txBox="1"/>
          <p:nvPr/>
        </p:nvSpPr>
        <p:spPr>
          <a:xfrm>
            <a:off x="5471950" y="5122533"/>
            <a:ext cx="704039" cy="523220"/>
          </a:xfrm>
          <a:prstGeom prst="rect">
            <a:avLst/>
          </a:prstGeom>
          <a:noFill/>
        </p:spPr>
        <p:txBody>
          <a:bodyPr wrap="none" rtlCol="0">
            <a:spAutoFit/>
          </a:bodyPr>
          <a:lstStyle/>
          <a:p>
            <a:r>
              <a:rPr lang="en-US" sz="2800" dirty="0" smtClean="0">
                <a:latin typeface="Bariol Regular"/>
                <a:cs typeface="Bariol Regular"/>
              </a:rPr>
              <a:t>1%</a:t>
            </a:r>
            <a:endParaRPr lang="en-US" sz="2800" dirty="0">
              <a:latin typeface="Bariol Regular"/>
              <a:cs typeface="Bariol Regular"/>
            </a:endParaRPr>
          </a:p>
        </p:txBody>
      </p:sp>
      <p:sp>
        <p:nvSpPr>
          <p:cNvPr id="6" name="TextBox 5"/>
          <p:cNvSpPr txBox="1"/>
          <p:nvPr/>
        </p:nvSpPr>
        <p:spPr>
          <a:xfrm>
            <a:off x="2804701" y="5122533"/>
            <a:ext cx="904414" cy="523220"/>
          </a:xfrm>
          <a:prstGeom prst="rect">
            <a:avLst/>
          </a:prstGeom>
          <a:noFill/>
        </p:spPr>
        <p:txBody>
          <a:bodyPr wrap="none" rtlCol="0">
            <a:spAutoFit/>
          </a:bodyPr>
          <a:lstStyle/>
          <a:p>
            <a:r>
              <a:rPr lang="en-US" sz="2800" dirty="0" smtClean="0">
                <a:latin typeface="Bariol Regular"/>
                <a:cs typeface="Bariol Regular"/>
              </a:rPr>
              <a:t>50%</a:t>
            </a:r>
            <a:endParaRPr lang="en-US" sz="2800" dirty="0">
              <a:latin typeface="Bariol Regular"/>
              <a:cs typeface="Bariol Regular"/>
            </a:endParaRPr>
          </a:p>
        </p:txBody>
      </p:sp>
      <p:pic>
        <p:nvPicPr>
          <p:cNvPr id="7" name="Picture 17"/>
          <p:cNvPicPr>
            <a:picLocks noChangeAspect="1"/>
          </p:cNvPicPr>
          <p:nvPr/>
        </p:nvPicPr>
        <p:blipFill rotWithShape="1">
          <a:blip r:embed="rId2"/>
          <a:srcRect l="70270" t="33135" r="17562" b="45598"/>
          <a:stretch/>
        </p:blipFill>
        <p:spPr>
          <a:xfrm>
            <a:off x="5219100" y="5612860"/>
            <a:ext cx="1330102" cy="912484"/>
          </a:xfrm>
          <a:prstGeom prst="rect">
            <a:avLst/>
          </a:prstGeom>
        </p:spPr>
      </p:pic>
      <p:pic>
        <p:nvPicPr>
          <p:cNvPr id="8" name="Picture 18"/>
          <p:cNvPicPr>
            <a:picLocks noChangeAspect="1"/>
          </p:cNvPicPr>
          <p:nvPr/>
        </p:nvPicPr>
        <p:blipFill>
          <a:blip r:embed="rId3"/>
          <a:stretch>
            <a:fillRect/>
          </a:stretch>
        </p:blipFill>
        <p:spPr>
          <a:xfrm>
            <a:off x="2606511" y="5612860"/>
            <a:ext cx="1216645" cy="912484"/>
          </a:xfrm>
          <a:prstGeom prst="rect">
            <a:avLst/>
          </a:prstGeom>
        </p:spPr>
      </p:pic>
      <p:sp>
        <p:nvSpPr>
          <p:cNvPr id="10" name="TextBox 9"/>
          <p:cNvSpPr txBox="1"/>
          <p:nvPr/>
        </p:nvSpPr>
        <p:spPr>
          <a:xfrm>
            <a:off x="559552" y="1844824"/>
            <a:ext cx="7324815" cy="2246769"/>
          </a:xfrm>
          <a:prstGeom prst="rect">
            <a:avLst/>
          </a:prstGeom>
          <a:noFill/>
        </p:spPr>
        <p:txBody>
          <a:bodyPr wrap="square" rtlCol="1">
            <a:spAutoFit/>
          </a:bodyPr>
          <a:lstStyle/>
          <a:p>
            <a:pPr algn="l" rtl="0"/>
            <a:r>
              <a:rPr lang="en-US" sz="2800" dirty="0" smtClean="0"/>
              <a:t>Given a dataset of images, run queries on it (filtering, aggregation).</a:t>
            </a:r>
          </a:p>
          <a:p>
            <a:pPr algn="l" rtl="0"/>
            <a:endParaRPr lang="en-US" sz="2800" dirty="0" smtClean="0"/>
          </a:p>
          <a:p>
            <a:pPr algn="l" rtl="0"/>
            <a:r>
              <a:rPr lang="en-US" sz="2800" dirty="0" smtClean="0"/>
              <a:t>Images are unlabeled</a:t>
            </a:r>
            <a:endParaRPr lang="en-US" sz="2800" dirty="0"/>
          </a:p>
          <a:p>
            <a:pPr algn="l" rtl="0"/>
            <a:r>
              <a:rPr lang="en-US" sz="2800" dirty="0" smtClean="0"/>
              <a:t>No prior knowledge on distribution.</a:t>
            </a:r>
          </a:p>
        </p:txBody>
      </p:sp>
    </p:spTree>
    <p:extLst>
      <p:ext uri="{BB962C8B-B14F-4D97-AF65-F5344CB8AC3E}">
        <p14:creationId xmlns:p14="http://schemas.microsoft.com/office/powerpoint/2010/main" val="9177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sp>
        <p:nvSpPr>
          <p:cNvPr id="3" name="Объект 2"/>
          <p:cNvSpPr>
            <a:spLocks noGrp="1"/>
          </p:cNvSpPr>
          <p:nvPr>
            <p:ph idx="1"/>
          </p:nvPr>
        </p:nvSpPr>
        <p:spPr>
          <a:xfrm>
            <a:off x="457200" y="1752600"/>
            <a:ext cx="8291264" cy="4772744"/>
          </a:xfrm>
        </p:spPr>
        <p:txBody>
          <a:bodyPr>
            <a:normAutofit/>
          </a:bodyPr>
          <a:lstStyle/>
          <a:p>
            <a:pPr algn="l" rtl="0"/>
            <a:r>
              <a:rPr lang="en-US" dirty="0"/>
              <a:t>Schema</a:t>
            </a:r>
          </a:p>
          <a:p>
            <a:pPr algn="l" rtl="0"/>
            <a:r>
              <a:rPr lang="en-US" dirty="0" smtClean="0"/>
              <a:t>	people (</a:t>
            </a:r>
            <a:r>
              <a:rPr lang="en-US" dirty="0"/>
              <a:t>name </a:t>
            </a:r>
            <a:r>
              <a:rPr lang="en-US" dirty="0">
                <a:solidFill>
                  <a:srgbClr val="0070C0"/>
                </a:solidFill>
              </a:rPr>
              <a:t>varchar2(32), </a:t>
            </a:r>
            <a:r>
              <a:rPr lang="en-US" dirty="0"/>
              <a:t>photo </a:t>
            </a:r>
            <a:r>
              <a:rPr lang="en-US" dirty="0" err="1" smtClean="0">
                <a:solidFill>
                  <a:srgbClr val="0070C0"/>
                </a:solidFill>
              </a:rPr>
              <a:t>img</a:t>
            </a:r>
            <a:r>
              <a:rPr lang="en-US" dirty="0" smtClean="0"/>
              <a:t>)</a:t>
            </a:r>
            <a:endParaRPr lang="en-US" dirty="0"/>
          </a:p>
          <a:p>
            <a:pPr algn="l" rtl="0"/>
            <a:endParaRPr lang="en-US" dirty="0" smtClean="0"/>
          </a:p>
          <a:p>
            <a:pPr algn="l" rtl="0"/>
            <a:endParaRPr lang="en-US" sz="2800" dirty="0"/>
          </a:p>
          <a:p>
            <a:pPr algn="l" rtl="0"/>
            <a:r>
              <a:rPr lang="en-US" sz="2800" dirty="0" smtClean="0"/>
              <a:t>Query</a:t>
            </a:r>
            <a:endParaRPr lang="en-US" sz="2400" dirty="0"/>
          </a:p>
          <a:p>
            <a:pPr algn="l" rtl="0"/>
            <a:r>
              <a:rPr lang="en-US" sz="2400" dirty="0"/>
              <a:t>     </a:t>
            </a:r>
            <a:r>
              <a:rPr lang="en-US" sz="2400" dirty="0" smtClean="0"/>
              <a:t>	</a:t>
            </a:r>
            <a:r>
              <a:rPr lang="en-US" sz="2400" dirty="0" smtClean="0">
                <a:solidFill>
                  <a:srgbClr val="0070C0"/>
                </a:solidFill>
              </a:rPr>
              <a:t>SELECT </a:t>
            </a:r>
            <a:r>
              <a:rPr lang="en-US" sz="2400" dirty="0" smtClean="0"/>
              <a:t>* </a:t>
            </a:r>
            <a:r>
              <a:rPr lang="en-US" sz="2400" dirty="0" smtClean="0">
                <a:solidFill>
                  <a:srgbClr val="0070C0"/>
                </a:solidFill>
              </a:rPr>
              <a:t>FROM </a:t>
            </a:r>
            <a:r>
              <a:rPr lang="en-US" sz="2400" dirty="0" smtClean="0"/>
              <a:t>people </a:t>
            </a:r>
          </a:p>
          <a:p>
            <a:pPr algn="l" rtl="0"/>
            <a:r>
              <a:rPr lang="en-US" sz="2400" dirty="0">
                <a:solidFill>
                  <a:srgbClr val="0070C0"/>
                </a:solidFill>
              </a:rPr>
              <a:t>	</a:t>
            </a:r>
            <a:r>
              <a:rPr lang="en-US" sz="2400" dirty="0" smtClean="0">
                <a:solidFill>
                  <a:srgbClr val="0070C0"/>
                </a:solidFill>
              </a:rPr>
              <a:t>WHERE </a:t>
            </a:r>
            <a:r>
              <a:rPr lang="en-US" sz="2400" dirty="0"/>
              <a:t>gender=“Male” </a:t>
            </a:r>
            <a:r>
              <a:rPr lang="en-US" sz="2400" dirty="0" smtClean="0">
                <a:solidFill>
                  <a:srgbClr val="0070C0"/>
                </a:solidFill>
              </a:rPr>
              <a:t>AND</a:t>
            </a:r>
            <a:r>
              <a:rPr lang="en-US" sz="2400" dirty="0" smtClean="0"/>
              <a:t> </a:t>
            </a:r>
            <a:r>
              <a:rPr lang="en-US" sz="2400" dirty="0" err="1" smtClean="0"/>
              <a:t>hairColor</a:t>
            </a:r>
            <a:r>
              <a:rPr lang="en-US" sz="2400" dirty="0"/>
              <a:t>=“red” </a:t>
            </a:r>
          </a:p>
          <a:p>
            <a:pPr algn="l" rtl="0"/>
            <a:endParaRPr lang="en-US" sz="2800" dirty="0"/>
          </a:p>
          <a:p>
            <a:pPr algn="l" rtl="0"/>
            <a:endParaRPr lang="en-US" dirty="0"/>
          </a:p>
          <a:p>
            <a:pPr algn="l" rtl="0"/>
            <a:endParaRPr lang="en-US" dirty="0"/>
          </a:p>
          <a:p>
            <a:endParaRPr lang="he-IL" dirty="0"/>
          </a:p>
        </p:txBody>
      </p:sp>
    </p:spTree>
    <p:extLst>
      <p:ext uri="{BB962C8B-B14F-4D97-AF65-F5344CB8AC3E}">
        <p14:creationId xmlns:p14="http://schemas.microsoft.com/office/powerpoint/2010/main" val="4135453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470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smtClean="0"/>
              <a:t>Filter by gender(photo) = ‘male’</a:t>
            </a:r>
            <a:endParaRPr lang="he-IL" dirty="0"/>
          </a:p>
        </p:txBody>
      </p:sp>
      <p:sp>
        <p:nvSpPr>
          <p:cNvPr id="7" name="Прямоугольник 6"/>
          <p:cNvSpPr/>
          <p:nvPr/>
        </p:nvSpPr>
        <p:spPr>
          <a:xfrm>
            <a:off x="7192754" y="2348880"/>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Прямоугольник 7"/>
          <p:cNvSpPr/>
          <p:nvPr/>
        </p:nvSpPr>
        <p:spPr>
          <a:xfrm>
            <a:off x="5407068" y="4375519"/>
            <a:ext cx="1728192"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Прямоугольник 9"/>
          <p:cNvSpPr/>
          <p:nvPr/>
        </p:nvSpPr>
        <p:spPr>
          <a:xfrm>
            <a:off x="3606868" y="4390033"/>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Прямоугольник 10"/>
          <p:cNvSpPr/>
          <p:nvPr/>
        </p:nvSpPr>
        <p:spPr>
          <a:xfrm>
            <a:off x="35496" y="4419061"/>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82446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smtClean="0"/>
              <a:t>Filter by </a:t>
            </a:r>
            <a:r>
              <a:rPr lang="en-US" dirty="0" err="1" smtClean="0"/>
              <a:t>hairColor</a:t>
            </a:r>
            <a:r>
              <a:rPr lang="en-US" dirty="0" smtClean="0"/>
              <a:t>(photo) = ‘red’</a:t>
            </a:r>
            <a:endParaRPr lang="he-IL" dirty="0"/>
          </a:p>
        </p:txBody>
      </p:sp>
    </p:spTree>
    <p:extLst>
      <p:ext uri="{BB962C8B-B14F-4D97-AF65-F5344CB8AC3E}">
        <p14:creationId xmlns:p14="http://schemas.microsoft.com/office/powerpoint/2010/main" val="130949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sp>
        <p:nvSpPr>
          <p:cNvPr id="5" name="Объект 2"/>
          <p:cNvSpPr>
            <a:spLocks noGrp="1"/>
          </p:cNvSpPr>
          <p:nvPr>
            <p:ph idx="1"/>
          </p:nvPr>
        </p:nvSpPr>
        <p:spPr>
          <a:xfrm>
            <a:off x="457200" y="1752600"/>
            <a:ext cx="8291264" cy="4844752"/>
          </a:xfrm>
        </p:spPr>
        <p:txBody>
          <a:bodyPr>
            <a:normAutofit/>
          </a:bodyPr>
          <a:lstStyle/>
          <a:p>
            <a:pPr algn="l" rtl="0"/>
            <a:endParaRPr lang="en-US" dirty="0"/>
          </a:p>
          <a:p>
            <a:pPr marL="342900" indent="-342900" algn="l" rtl="0">
              <a:buFont typeface="Arial" panose="020B0604020202020204" pitchFamily="34" charset="0"/>
              <a:buChar char="•"/>
            </a:pPr>
            <a:r>
              <a:rPr lang="en-US" dirty="0" smtClean="0"/>
              <a:t>Filter by gender(photo</a:t>
            </a:r>
            <a:r>
              <a:rPr lang="en-US" dirty="0"/>
              <a:t>) = ‘male</a:t>
            </a:r>
            <a:r>
              <a:rPr lang="en-US" dirty="0" smtClean="0"/>
              <a:t>’ , the by </a:t>
            </a:r>
            <a:r>
              <a:rPr lang="en-US" dirty="0" err="1"/>
              <a:t>hairColor</a:t>
            </a:r>
            <a:r>
              <a:rPr lang="en-US" dirty="0"/>
              <a:t>(photo) = ‘red</a:t>
            </a:r>
            <a:r>
              <a:rPr lang="en-US" dirty="0" smtClean="0"/>
              <a:t>’</a:t>
            </a:r>
          </a:p>
          <a:p>
            <a:pPr marL="800100" lvl="1" indent="-342900" algn="l" rtl="0"/>
            <a:r>
              <a:rPr lang="en-US" dirty="0"/>
              <a:t>First pass: 10 HITs (result – </a:t>
            </a:r>
            <a:r>
              <a:rPr lang="en-US" dirty="0" smtClean="0"/>
              <a:t>5 photos)</a:t>
            </a:r>
            <a:endParaRPr lang="en-US" dirty="0"/>
          </a:p>
          <a:p>
            <a:pPr marL="800100" lvl="1" indent="-342900" algn="l" rtl="0"/>
            <a:r>
              <a:rPr lang="en-US" dirty="0"/>
              <a:t>Second pass: </a:t>
            </a:r>
            <a:r>
              <a:rPr lang="en-US" dirty="0" smtClean="0"/>
              <a:t>5 HIT</a:t>
            </a:r>
          </a:p>
          <a:p>
            <a:pPr marL="800100" lvl="1" indent="-342900" algn="l" rtl="0"/>
            <a:r>
              <a:rPr lang="en-US" dirty="0" smtClean="0"/>
              <a:t>Total: </a:t>
            </a:r>
            <a:r>
              <a:rPr lang="en-US" b="1" dirty="0" smtClean="0"/>
              <a:t>15 HITs</a:t>
            </a:r>
          </a:p>
          <a:p>
            <a:pPr marL="800100" lvl="1" indent="-342900" algn="l" rtl="0"/>
            <a:endParaRPr lang="en-US" b="1" dirty="0"/>
          </a:p>
          <a:p>
            <a:pPr marL="342900" indent="-342900" algn="l" rtl="0">
              <a:buFont typeface="Arial" panose="020B0604020202020204" pitchFamily="34" charset="0"/>
              <a:buChar char="•"/>
            </a:pPr>
            <a:r>
              <a:rPr lang="en-US" dirty="0"/>
              <a:t>Filter by </a:t>
            </a:r>
            <a:r>
              <a:rPr lang="en-US" dirty="0" err="1"/>
              <a:t>hairColor</a:t>
            </a:r>
            <a:r>
              <a:rPr lang="en-US" dirty="0"/>
              <a:t>(photo) = ‘red’, then by gender(photo) = ‘male’</a:t>
            </a:r>
          </a:p>
          <a:p>
            <a:pPr marL="800100" lvl="1" indent="-342900" algn="l" rtl="0"/>
            <a:r>
              <a:rPr lang="en-US" dirty="0"/>
              <a:t>First pass: 10 HITs (result – 1 photo)</a:t>
            </a:r>
          </a:p>
          <a:p>
            <a:pPr marL="800100" lvl="1" indent="-342900" algn="l" rtl="0"/>
            <a:r>
              <a:rPr lang="en-US" dirty="0"/>
              <a:t>Second pass: 1 HIT</a:t>
            </a:r>
          </a:p>
          <a:p>
            <a:pPr marL="800100" lvl="1" indent="-342900" algn="l" rtl="0"/>
            <a:r>
              <a:rPr lang="en-US" dirty="0"/>
              <a:t>Total: </a:t>
            </a:r>
            <a:r>
              <a:rPr lang="en-US" b="1" dirty="0"/>
              <a:t>11 HITs</a:t>
            </a:r>
          </a:p>
          <a:p>
            <a:pPr marL="800100" lvl="1" indent="-342900" algn="l" rtl="0"/>
            <a:endParaRPr lang="en-US" b="1" dirty="0"/>
          </a:p>
          <a:p>
            <a:pPr marL="342900" indent="-342900" algn="l" rtl="0">
              <a:buFont typeface="Arial" panose="020B0604020202020204" pitchFamily="34" charset="0"/>
              <a:buChar char="•"/>
            </a:pPr>
            <a:endParaRPr lang="he-IL" dirty="0"/>
          </a:p>
        </p:txBody>
      </p:sp>
    </p:spTree>
    <p:extLst>
      <p:ext uri="{BB962C8B-B14F-4D97-AF65-F5344CB8AC3E}">
        <p14:creationId xmlns:p14="http://schemas.microsoft.com/office/powerpoint/2010/main" val="2295443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1371600"/>
          </a:xfrm>
        </p:spPr>
        <p:txBody>
          <a:bodyPr/>
          <a:lstStyle/>
          <a:p>
            <a:r>
              <a:rPr lang="en-US" dirty="0"/>
              <a:t>h</a:t>
            </a:r>
            <a:r>
              <a:rPr lang="en-US" dirty="0" smtClean="0"/>
              <a:t>ow many males/females?</a:t>
            </a:r>
            <a:endParaRPr lang="en-US" dirty="0"/>
          </a:p>
        </p:txBody>
      </p:sp>
      <p:grpSp>
        <p:nvGrpSpPr>
          <p:cNvPr id="21" name="Group 20"/>
          <p:cNvGrpSpPr/>
          <p:nvPr/>
        </p:nvGrpSpPr>
        <p:grpSpPr>
          <a:xfrm>
            <a:off x="1359945" y="3602612"/>
            <a:ext cx="6452254" cy="756197"/>
            <a:chOff x="1345873" y="2590445"/>
            <a:chExt cx="6452254" cy="756197"/>
          </a:xfrm>
        </p:grpSpPr>
        <p:grpSp>
          <p:nvGrpSpPr>
            <p:cNvPr id="22" name="Group 21"/>
            <p:cNvGrpSpPr/>
            <p:nvPr/>
          </p:nvGrpSpPr>
          <p:grpSpPr>
            <a:xfrm>
              <a:off x="1345873" y="2590445"/>
              <a:ext cx="6452254" cy="756197"/>
              <a:chOff x="1345873" y="2438045"/>
              <a:chExt cx="6452254" cy="756197"/>
            </a:xfrm>
          </p:grpSpPr>
          <p:pic>
            <p:nvPicPr>
              <p:cNvPr id="24" name="Picture 23"/>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5" name="Picture 24"/>
              <p:cNvPicPr>
                <a:picLocks noChangeAspect="1"/>
              </p:cNvPicPr>
              <p:nvPr/>
            </p:nvPicPr>
            <p:blipFill>
              <a:blip r:embed="rId3"/>
              <a:stretch>
                <a:fillRect/>
              </a:stretch>
            </p:blipFill>
            <p:spPr>
              <a:xfrm>
                <a:off x="6733883" y="2438045"/>
                <a:ext cx="1008262" cy="756197"/>
              </a:xfrm>
              <a:prstGeom prst="rect">
                <a:avLst/>
              </a:prstGeom>
            </p:spPr>
          </p:pic>
          <p:pic>
            <p:nvPicPr>
              <p:cNvPr id="26" name="Picture 25"/>
              <p:cNvPicPr>
                <a:picLocks noChangeAspect="1"/>
              </p:cNvPicPr>
              <p:nvPr/>
            </p:nvPicPr>
            <p:blipFill>
              <a:blip r:embed="rId4"/>
              <a:stretch>
                <a:fillRect/>
              </a:stretch>
            </p:blipFill>
            <p:spPr>
              <a:xfrm>
                <a:off x="4586072" y="2438045"/>
                <a:ext cx="1063504" cy="756197"/>
              </a:xfrm>
              <a:prstGeom prst="rect">
                <a:avLst/>
              </a:prstGeom>
            </p:spPr>
          </p:pic>
        </p:grpSp>
        <p:pic>
          <p:nvPicPr>
            <p:cNvPr id="23" name="Picture 22"/>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Tree>
    <p:extLst>
      <p:ext uri="{BB962C8B-B14F-4D97-AF65-F5344CB8AC3E}">
        <p14:creationId xmlns:p14="http://schemas.microsoft.com/office/powerpoint/2010/main" val="12716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71184" cy="1371600"/>
          </a:xfrm>
        </p:spPr>
        <p:txBody>
          <a:bodyPr/>
          <a:lstStyle/>
          <a:p>
            <a:r>
              <a:rPr lang="en-US" dirty="0"/>
              <a:t>i</a:t>
            </a:r>
            <a:r>
              <a:rPr lang="en-US" dirty="0" smtClean="0"/>
              <a:t>nterface: labeling</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37" y="1556792"/>
            <a:ext cx="6772423" cy="513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03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lstStyle/>
          <a:p>
            <a:r>
              <a:rPr lang="en-US" dirty="0"/>
              <a:t>i</a:t>
            </a:r>
            <a:r>
              <a:rPr lang="en-US" dirty="0" smtClean="0"/>
              <a:t>nterface: counting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8810005" cy="389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96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5212"/>
            <a:ext cx="6686568" cy="1143000"/>
          </a:xfrm>
        </p:spPr>
        <p:txBody>
          <a:bodyPr/>
          <a:lstStyle/>
          <a:p>
            <a:r>
              <a:rPr lang="en-US" dirty="0" smtClean="0"/>
              <a:t>The classical example</a:t>
            </a:r>
            <a:endParaRPr lang="he-IL" dirty="0"/>
          </a:p>
        </p:txBody>
      </p:sp>
      <p:sp>
        <p:nvSpPr>
          <p:cNvPr id="3" name="Content Placeholder 2"/>
          <p:cNvSpPr>
            <a:spLocks noGrp="1"/>
          </p:cNvSpPr>
          <p:nvPr>
            <p:ph idx="1"/>
          </p:nvPr>
        </p:nvSpPr>
        <p:spPr/>
        <p:txBody>
          <a:bodyPr/>
          <a:lstStyle/>
          <a:p>
            <a:endParaRPr lang="he-I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25" y="1556792"/>
            <a:ext cx="838676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856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Estimating counts</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800" dirty="0" smtClean="0"/>
              <a:t>Can’t show all the images to every user</a:t>
            </a:r>
          </a:p>
          <a:p>
            <a:pPr marL="342900" indent="-342900" algn="l" rtl="0">
              <a:buFont typeface="Arial" panose="020B0604020202020204" pitchFamily="34" charset="0"/>
              <a:buChar char="•"/>
            </a:pPr>
            <a:r>
              <a:rPr lang="en-US" sz="2800" dirty="0" smtClean="0"/>
              <a:t>Show random sample</a:t>
            </a:r>
          </a:p>
          <a:p>
            <a:pPr marL="800100" lvl="1" indent="-342900" algn="l" rtl="0"/>
            <a:r>
              <a:rPr lang="en-US" sz="2800" dirty="0" smtClean="0"/>
              <a:t>Sampling error</a:t>
            </a:r>
          </a:p>
          <a:p>
            <a:pPr marL="800100" lvl="1" indent="-342900" algn="l" rtl="0"/>
            <a:r>
              <a:rPr lang="en-US" sz="2800" dirty="0" smtClean="0"/>
              <a:t>Worker error</a:t>
            </a:r>
          </a:p>
          <a:p>
            <a:pPr marL="800100" lvl="1" indent="-342900" algn="l" rtl="0"/>
            <a:r>
              <a:rPr lang="en-US" sz="2800" dirty="0" smtClean="0"/>
              <a:t>Dependent samples</a:t>
            </a:r>
          </a:p>
          <a:p>
            <a:pPr marL="800100" lvl="1" indent="-342900" algn="l" rtl="0"/>
            <a:endParaRPr lang="he-IL" sz="2800" dirty="0"/>
          </a:p>
        </p:txBody>
      </p:sp>
    </p:spTree>
    <p:extLst>
      <p:ext uri="{BB962C8B-B14F-4D97-AF65-F5344CB8AC3E}">
        <p14:creationId xmlns:p14="http://schemas.microsoft.com/office/powerpoint/2010/main" val="723219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139136" cy="1371600"/>
          </a:xfrm>
        </p:spPr>
        <p:txBody>
          <a:bodyPr/>
          <a:lstStyle/>
          <a:p>
            <a:r>
              <a:rPr lang="en-US" dirty="0" smtClean="0"/>
              <a:t>Counting </a:t>
            </a:r>
            <a:r>
              <a:rPr lang="en-US" dirty="0" err="1" smtClean="0"/>
              <a:t>vs</a:t>
            </a:r>
            <a:r>
              <a:rPr lang="en-US" dirty="0" smtClean="0"/>
              <a:t> labeling</a:t>
            </a:r>
            <a:endParaRPr lang="he-IL" dirty="0"/>
          </a:p>
        </p:txBody>
      </p:sp>
      <p:sp>
        <p:nvSpPr>
          <p:cNvPr id="3" name="Объект 2"/>
          <p:cNvSpPr>
            <a:spLocks noGrp="1"/>
          </p:cNvSpPr>
          <p:nvPr>
            <p:ph idx="1"/>
          </p:nvPr>
        </p:nvSpPr>
        <p:spPr>
          <a:xfrm>
            <a:off x="457200" y="1752600"/>
            <a:ext cx="7620000" cy="4916760"/>
          </a:xfrm>
        </p:spPr>
        <p:txBody>
          <a:bodyPr>
            <a:normAutofit lnSpcReduction="10000"/>
          </a:bodyPr>
          <a:lstStyle/>
          <a:p>
            <a:pPr algn="l" rtl="0"/>
            <a:r>
              <a:rPr lang="en-US" sz="2800" dirty="0" smtClean="0">
                <a:solidFill>
                  <a:srgbClr val="0070C0"/>
                </a:solidFill>
              </a:rPr>
              <a:t>Dataset: 500 images</a:t>
            </a:r>
          </a:p>
          <a:p>
            <a:pPr marL="342900" indent="-342900" algn="l" rtl="0">
              <a:buFont typeface="Arial" panose="020B0604020202020204" pitchFamily="34" charset="0"/>
              <a:buChar char="•"/>
            </a:pPr>
            <a:r>
              <a:rPr lang="en-US" sz="2400" dirty="0" smtClean="0"/>
              <a:t>Labeling</a:t>
            </a:r>
          </a:p>
          <a:p>
            <a:pPr marL="800100" lvl="1" indent="-342900" algn="l" rtl="0"/>
            <a:r>
              <a:rPr lang="en-US" sz="2400" dirty="0" smtClean="0"/>
              <a:t>10 images per HIT  </a:t>
            </a:r>
            <a:r>
              <a:rPr lang="en-US" dirty="0" smtClean="0">
                <a:solidFill>
                  <a:schemeClr val="bg1">
                    <a:lumMod val="65000"/>
                  </a:schemeClr>
                </a:solidFill>
              </a:rPr>
              <a:t>(can be 5 – 20)</a:t>
            </a:r>
            <a:endParaRPr lang="en-US" sz="2400" dirty="0" smtClean="0">
              <a:solidFill>
                <a:schemeClr val="bg1">
                  <a:lumMod val="65000"/>
                </a:schemeClr>
              </a:solidFill>
            </a:endParaRPr>
          </a:p>
          <a:p>
            <a:pPr marL="800100" lvl="1" indent="-342900" algn="l" rtl="0"/>
            <a:r>
              <a:rPr lang="en-US" sz="2400" dirty="0" smtClean="0"/>
              <a:t>5 workers per HIT (majority) </a:t>
            </a:r>
            <a:r>
              <a:rPr lang="en-US" dirty="0">
                <a:solidFill>
                  <a:schemeClr val="bg1">
                    <a:lumMod val="65000"/>
                  </a:schemeClr>
                </a:solidFill>
              </a:rPr>
              <a:t>(can be </a:t>
            </a:r>
            <a:r>
              <a:rPr lang="en-US" dirty="0" smtClean="0">
                <a:solidFill>
                  <a:schemeClr val="bg1">
                    <a:lumMod val="65000"/>
                  </a:schemeClr>
                </a:solidFill>
              </a:rPr>
              <a:t>3 – 7)</a:t>
            </a:r>
            <a:endParaRPr lang="en-US" sz="2400" dirty="0" smtClean="0"/>
          </a:p>
          <a:p>
            <a:pPr marL="800100" lvl="1" indent="-342900" algn="l" rtl="0"/>
            <a:r>
              <a:rPr lang="en-US" sz="2400" dirty="0" smtClean="0"/>
              <a:t>Total HITs = 500/10 * 5 = </a:t>
            </a:r>
            <a:r>
              <a:rPr lang="en-US" sz="2400" b="1" dirty="0" smtClean="0"/>
              <a:t>250</a:t>
            </a:r>
            <a:r>
              <a:rPr lang="en-US" sz="2400" dirty="0" smtClean="0"/>
              <a:t> </a:t>
            </a:r>
          </a:p>
          <a:p>
            <a:pPr marL="342900" indent="-342900" algn="l" rtl="0">
              <a:buFont typeface="Arial" panose="020B0604020202020204" pitchFamily="34" charset="0"/>
              <a:buChar char="•"/>
            </a:pPr>
            <a:r>
              <a:rPr lang="en-US" sz="2400" dirty="0" smtClean="0"/>
              <a:t>Counting</a:t>
            </a:r>
            <a:endParaRPr lang="en-US" sz="2400" dirty="0"/>
          </a:p>
          <a:p>
            <a:pPr marL="800100" lvl="1" indent="-342900" algn="l" rtl="0"/>
            <a:r>
              <a:rPr lang="en-US" sz="2400" dirty="0" smtClean="0"/>
              <a:t>75 images per HIT </a:t>
            </a:r>
            <a:r>
              <a:rPr lang="en-US" dirty="0">
                <a:solidFill>
                  <a:schemeClr val="bg1">
                    <a:lumMod val="65000"/>
                  </a:schemeClr>
                </a:solidFill>
              </a:rPr>
              <a:t>(can be </a:t>
            </a:r>
            <a:r>
              <a:rPr lang="en-US" dirty="0" smtClean="0">
                <a:solidFill>
                  <a:schemeClr val="bg1">
                    <a:lumMod val="65000"/>
                  </a:schemeClr>
                </a:solidFill>
              </a:rPr>
              <a:t>50 </a:t>
            </a:r>
            <a:r>
              <a:rPr lang="en-US" dirty="0">
                <a:solidFill>
                  <a:schemeClr val="bg1">
                    <a:lumMod val="65000"/>
                  </a:schemeClr>
                </a:solidFill>
              </a:rPr>
              <a:t>– </a:t>
            </a:r>
            <a:r>
              <a:rPr lang="en-US" dirty="0" smtClean="0">
                <a:solidFill>
                  <a:schemeClr val="bg1">
                    <a:lumMod val="65000"/>
                  </a:schemeClr>
                </a:solidFill>
              </a:rPr>
              <a:t>150)</a:t>
            </a:r>
          </a:p>
          <a:p>
            <a:pPr marL="800100" lvl="1" indent="-342900" algn="l" rtl="0"/>
            <a:r>
              <a:rPr lang="en-US" sz="2400" dirty="0" smtClean="0"/>
              <a:t>1 worker per HIT </a:t>
            </a:r>
            <a:r>
              <a:rPr lang="en-US" dirty="0" smtClean="0">
                <a:solidFill>
                  <a:schemeClr val="bg1">
                    <a:lumMod val="65000"/>
                  </a:schemeClr>
                </a:solidFill>
              </a:rPr>
              <a:t>(spammer detection </a:t>
            </a:r>
            <a:r>
              <a:rPr lang="en-US" dirty="0" err="1" smtClean="0">
                <a:solidFill>
                  <a:schemeClr val="bg1">
                    <a:lumMod val="65000"/>
                  </a:schemeClr>
                </a:solidFill>
              </a:rPr>
              <a:t>algo</a:t>
            </a:r>
            <a:r>
              <a:rPr lang="en-US" dirty="0" smtClean="0">
                <a:solidFill>
                  <a:schemeClr val="bg1">
                    <a:lumMod val="65000"/>
                  </a:schemeClr>
                </a:solidFill>
              </a:rPr>
              <a:t> – later)</a:t>
            </a:r>
          </a:p>
          <a:p>
            <a:pPr marL="800100" lvl="1" indent="-342900" algn="l" rtl="0"/>
            <a:r>
              <a:rPr lang="en-US" sz="2400" dirty="0" smtClean="0"/>
              <a:t>Total HITs = 500/75 = </a:t>
            </a:r>
            <a:r>
              <a:rPr lang="en-US" sz="2400" b="1" dirty="0" smtClean="0"/>
              <a:t>7</a:t>
            </a:r>
          </a:p>
          <a:p>
            <a:pPr marL="800100" lvl="1" indent="-342900" algn="l" rtl="0"/>
            <a:endParaRPr lang="en-US" sz="2400" b="1" dirty="0" smtClean="0"/>
          </a:p>
          <a:p>
            <a:pPr marL="342900" indent="-342900" algn="ctr" rtl="0"/>
            <a:r>
              <a:rPr lang="en-US" sz="2400" dirty="0" smtClean="0">
                <a:solidFill>
                  <a:srgbClr val="FF0000"/>
                </a:solidFill>
              </a:rPr>
              <a:t>x37.5 times cheaper!</a:t>
            </a:r>
            <a:r>
              <a:rPr lang="en-US" sz="2400" dirty="0" smtClean="0"/>
              <a:t> </a:t>
            </a:r>
            <a:endParaRPr lang="en-US" sz="2400" b="1" dirty="0"/>
          </a:p>
        </p:txBody>
      </p:sp>
    </p:spTree>
    <p:extLst>
      <p:ext uri="{BB962C8B-B14F-4D97-AF65-F5344CB8AC3E}">
        <p14:creationId xmlns:p14="http://schemas.microsoft.com/office/powerpoint/2010/main" val="1249213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2718"/>
            <a:ext cx="7344816" cy="1371600"/>
          </a:xfrm>
        </p:spPr>
        <p:txBody>
          <a:bodyPr/>
          <a:lstStyle/>
          <a:p>
            <a:pPr rtl="0"/>
            <a:r>
              <a:rPr lang="en-US" dirty="0" smtClean="0"/>
              <a:t>Avoiding spammers: formal</a:t>
            </a:r>
            <a:endParaRPr lang="he-IL" dirty="0"/>
          </a:p>
        </p:txBody>
      </p:sp>
      <p:sp>
        <p:nvSpPr>
          <p:cNvPr id="3" name="Объект 2"/>
          <p:cNvSpPr>
            <a:spLocks noGrp="1"/>
          </p:cNvSpPr>
          <p:nvPr>
            <p:ph idx="1"/>
          </p:nvPr>
        </p:nvSpPr>
        <p:spPr>
          <a:xfrm>
            <a:off x="457200" y="1752600"/>
            <a:ext cx="8147248" cy="4373563"/>
          </a:xfrm>
        </p:spPr>
        <p:txBody>
          <a:bodyPr>
            <a:normAutofit/>
          </a:bodyPr>
          <a:lstStyle/>
          <a:p>
            <a:pPr marL="342900" indent="-342900" algn="l" rtl="0">
              <a:buFont typeface="Arial" panose="020B0604020202020204" pitchFamily="34" charset="0"/>
              <a:buChar char="•"/>
            </a:pPr>
            <a:r>
              <a:rPr lang="en-US" sz="2400" b="0" dirty="0" smtClean="0"/>
              <a:t>If no spammers, just average all the results</a:t>
            </a:r>
          </a:p>
          <a:p>
            <a:pPr marL="342900" indent="-342900" algn="l" rtl="0">
              <a:buFont typeface="Arial" panose="020B0604020202020204" pitchFamily="34" charset="0"/>
              <a:buChar char="•"/>
            </a:pPr>
            <a:r>
              <a:rPr lang="en-US" sz="2400" b="0" dirty="0" smtClean="0"/>
              <a:t>Average the contribution of each user = F</a:t>
            </a:r>
            <a:r>
              <a:rPr lang="en-US" b="0" dirty="0" smtClean="0"/>
              <a:t>i</a:t>
            </a:r>
            <a:r>
              <a:rPr lang="en-US" sz="2400" b="0" dirty="0" smtClean="0"/>
              <a:t> </a:t>
            </a:r>
            <a:r>
              <a:rPr lang="en-US" b="0" dirty="0" smtClean="0">
                <a:solidFill>
                  <a:srgbClr val="FF0000"/>
                </a:solidFill>
              </a:rPr>
              <a:t>(really helps!)</a:t>
            </a:r>
          </a:p>
          <a:p>
            <a:pPr marL="342900" indent="-342900" algn="l" rtl="0">
              <a:buFont typeface="Arial" panose="020B0604020202020204" pitchFamily="34" charset="0"/>
              <a:buChar char="•"/>
            </a:pPr>
            <a:r>
              <a:rPr lang="en-US" sz="2800" b="0" dirty="0" smtClean="0"/>
              <a:t>Initialize:</a:t>
            </a:r>
          </a:p>
          <a:p>
            <a:pPr marL="342900" indent="-342900" algn="l" rtl="0">
              <a:buFont typeface="Arial" panose="020B0604020202020204" pitchFamily="34" charset="0"/>
              <a:buChar char="•"/>
            </a:pPr>
            <a:r>
              <a:rPr lang="en-US" sz="2800" b="0" dirty="0" smtClean="0"/>
              <a:t>Define:</a:t>
            </a:r>
          </a:p>
          <a:p>
            <a:pPr marL="342900" indent="-342900" algn="l" rtl="0">
              <a:buFont typeface="Arial" panose="020B0604020202020204" pitchFamily="34" charset="0"/>
              <a:buChar char="•"/>
            </a:pPr>
            <a:r>
              <a:rPr lang="en-US" sz="2800" b="0" dirty="0" smtClean="0"/>
              <a:t>Iterate:</a:t>
            </a:r>
            <a:endParaRPr lang="en-US" sz="2800" b="0" dirty="0"/>
          </a:p>
          <a:p>
            <a:pPr marL="342900" indent="-342900" algn="l" rtl="0">
              <a:buFont typeface="Arial" panose="020B0604020202020204" pitchFamily="34" charset="0"/>
              <a:buChar char="•"/>
            </a:pPr>
            <a:r>
              <a:rPr lang="en-US" sz="2800" b="0" dirty="0" smtClean="0"/>
              <a:t>Finally:</a:t>
            </a:r>
          </a:p>
          <a:p>
            <a:pPr algn="l" rtl="0"/>
            <a:endParaRPr lang="he-IL" sz="2400" b="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24" y="3357129"/>
            <a:ext cx="31337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69237"/>
            <a:ext cx="1171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652" y="4445034"/>
            <a:ext cx="1743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911" y="2861692"/>
            <a:ext cx="11334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18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4104656" y="3436475"/>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376251" y="2977101"/>
            <a:ext cx="0" cy="174840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03264"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33" name="Straight Arrow Connector 32"/>
          <p:cNvCxnSpPr/>
          <p:nvPr/>
        </p:nvCxnSpPr>
        <p:spPr>
          <a:xfrm flipH="1">
            <a:off x="4728327" y="3177139"/>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35" name="TextBox 3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11" name="Oval 10"/>
          <p:cNvSpPr/>
          <p:nvPr/>
        </p:nvSpPr>
        <p:spPr>
          <a:xfrm>
            <a:off x="469772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66297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80016"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9237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45311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51472" y="2638530"/>
            <a:ext cx="1610287" cy="646331"/>
          </a:xfrm>
          <a:prstGeom prst="rect">
            <a:avLst/>
          </a:prstGeom>
          <a:noFill/>
        </p:spPr>
        <p:txBody>
          <a:bodyPr wrap="none" rtlCol="0">
            <a:spAutoFit/>
          </a:bodyPr>
          <a:lstStyle/>
          <a:p>
            <a:pPr algn="ctr"/>
            <a:r>
              <a:rPr lang="en-US" sz="3600" dirty="0" smtClean="0">
                <a:latin typeface="Bariol Regular"/>
                <a:cs typeface="Bariol Regular"/>
              </a:rPr>
              <a:t>average</a:t>
            </a:r>
            <a:endParaRPr lang="en-US" sz="3600" dirty="0">
              <a:latin typeface="Bariol Regular"/>
              <a:cs typeface="Bariol Regular"/>
            </a:endParaRPr>
          </a:p>
        </p:txBody>
      </p:sp>
      <p:sp>
        <p:nvSpPr>
          <p:cNvPr id="6" name="TextBox 5"/>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cxnSp>
        <p:nvCxnSpPr>
          <p:cNvPr id="31" name="Straight Connector 30"/>
          <p:cNvCxnSpPr/>
          <p:nvPr/>
        </p:nvCxnSpPr>
        <p:spPr>
          <a:xfrm>
            <a:off x="5263079" y="3433429"/>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23905" y="3879851"/>
            <a:ext cx="11451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73216" y="3429845"/>
            <a:ext cx="1764" cy="122432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707650" y="4278607"/>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443822" y="3774704"/>
            <a:ext cx="1326004" cy="646331"/>
          </a:xfrm>
          <a:prstGeom prst="rect">
            <a:avLst/>
          </a:prstGeom>
          <a:noFill/>
        </p:spPr>
        <p:txBody>
          <a:bodyPr wrap="none" rtlCol="0">
            <a:spAutoFit/>
          </a:bodyPr>
          <a:lstStyle/>
          <a:p>
            <a:pPr algn="ctr"/>
            <a:r>
              <a:rPr lang="en-US" sz="3600" dirty="0" smtClean="0">
                <a:latin typeface="Bariol Regular"/>
                <a:cs typeface="Bariol Regular"/>
              </a:rPr>
              <a:t>outlier</a:t>
            </a:r>
            <a:endParaRPr lang="en-US" sz="3600" dirty="0">
              <a:latin typeface="Bariol Regular"/>
              <a:cs typeface="Bariol Regular"/>
            </a:endParaRPr>
          </a:p>
        </p:txBody>
      </p:sp>
      <p:cxnSp>
        <p:nvCxnSpPr>
          <p:cNvPr id="46" name="Straight Arrow Connector 45"/>
          <p:cNvCxnSpPr/>
          <p:nvPr/>
        </p:nvCxnSpPr>
        <p:spPr>
          <a:xfrm flipH="1">
            <a:off x="5317891" y="3692326"/>
            <a:ext cx="736172" cy="18752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730636" y="2981600"/>
            <a:ext cx="2160129" cy="1200329"/>
          </a:xfrm>
          <a:prstGeom prst="rect">
            <a:avLst/>
          </a:prstGeom>
          <a:noFill/>
        </p:spPr>
        <p:txBody>
          <a:bodyPr wrap="none" rtlCol="0">
            <a:spAutoFit/>
          </a:bodyPr>
          <a:lstStyle/>
          <a:p>
            <a:pPr algn="ctr"/>
            <a:r>
              <a:rPr lang="en-US" sz="3600" dirty="0" smtClean="0">
                <a:latin typeface="Bariol Regular"/>
                <a:cs typeface="Bariol Regular"/>
              </a:rPr>
              <a:t>confidence</a:t>
            </a:r>
          </a:p>
          <a:p>
            <a:pPr algn="ctr"/>
            <a:r>
              <a:rPr lang="en-US" sz="3600" dirty="0" smtClean="0">
                <a:latin typeface="Bariol Regular"/>
                <a:cs typeface="Bariol Regular"/>
              </a:rPr>
              <a:t>interval</a:t>
            </a:r>
            <a:endParaRPr lang="en-US" sz="3600" dirty="0">
              <a:latin typeface="Bariol Regular"/>
              <a:cs typeface="Bariol Regular"/>
            </a:endParaRPr>
          </a:p>
        </p:txBody>
      </p:sp>
      <p:cxnSp>
        <p:nvCxnSpPr>
          <p:cNvPr id="48" name="Straight Arrow Connector 47"/>
          <p:cNvCxnSpPr/>
          <p:nvPr/>
        </p:nvCxnSpPr>
        <p:spPr>
          <a:xfrm flipH="1">
            <a:off x="4479000" y="3123671"/>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941640" y="2460547"/>
            <a:ext cx="1610287" cy="1200329"/>
          </a:xfrm>
          <a:prstGeom prst="rect">
            <a:avLst/>
          </a:prstGeom>
          <a:noFill/>
        </p:spPr>
        <p:txBody>
          <a:bodyPr wrap="none" rtlCol="0">
            <a:spAutoFit/>
          </a:bodyPr>
          <a:lstStyle/>
          <a:p>
            <a:pPr algn="ctr"/>
            <a:r>
              <a:rPr lang="en-US" sz="3600" dirty="0">
                <a:latin typeface="Bariol Regular"/>
                <a:cs typeface="Bariol Regular"/>
              </a:rPr>
              <a:t>n</a:t>
            </a:r>
            <a:r>
              <a:rPr lang="en-US" sz="3600" dirty="0" smtClean="0">
                <a:latin typeface="Bariol Regular"/>
                <a:cs typeface="Bariol Regular"/>
              </a:rPr>
              <a:t>ew</a:t>
            </a:r>
          </a:p>
          <a:p>
            <a:pPr algn="ctr"/>
            <a:r>
              <a:rPr lang="en-US" sz="3600" dirty="0" smtClean="0">
                <a:latin typeface="Bariol Regular"/>
                <a:cs typeface="Bariol Regular"/>
              </a:rPr>
              <a:t>average</a:t>
            </a:r>
            <a:endParaRPr lang="en-US" sz="3600" dirty="0">
              <a:latin typeface="Bariol Regular"/>
              <a:cs typeface="Bariol Regular"/>
            </a:endParaRPr>
          </a:p>
        </p:txBody>
      </p:sp>
      <p:sp>
        <p:nvSpPr>
          <p:cNvPr id="36" name="Заголовок 1"/>
          <p:cNvSpPr>
            <a:spLocks noGrp="1"/>
          </p:cNvSpPr>
          <p:nvPr>
            <p:ph type="title"/>
          </p:nvPr>
        </p:nvSpPr>
        <p:spPr/>
        <p:txBody>
          <a:bodyPr/>
          <a:lstStyle/>
          <a:p>
            <a:pPr rtl="0"/>
            <a:r>
              <a:rPr lang="en-US" dirty="0" smtClean="0"/>
              <a:t>Avoiding spammers: Demonstration</a:t>
            </a:r>
            <a:endParaRPr lang="he-IL" dirty="0"/>
          </a:p>
        </p:txBody>
      </p:sp>
    </p:spTree>
    <p:extLst>
      <p:ext uri="{BB962C8B-B14F-4D97-AF65-F5344CB8AC3E}">
        <p14:creationId xmlns:p14="http://schemas.microsoft.com/office/powerpoint/2010/main" val="3601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21"/>
                                        </p:tgtEl>
                                        <p:attrNameLst>
                                          <p:attrName>fillcolor</p:attrName>
                                        </p:attrNameLst>
                                      </p:cBhvr>
                                      <p:to>
                                        <a:schemeClr val="accent2"/>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0" presetClass="exit" presetSubtype="0" fill="hold" grpId="1" nodeType="with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1.94444E-6 -4.44444E-6 L -0.02691 -0.00023 " pathEditMode="relative" rAng="0" ptsTypes="AA">
                                      <p:cBhvr>
                                        <p:cTn id="101" dur="1000" fill="hold"/>
                                        <p:tgtEl>
                                          <p:spTgt spid="42"/>
                                        </p:tgtEl>
                                        <p:attrNameLst>
                                          <p:attrName>ppt_x</p:attrName>
                                          <p:attrName>ppt_y</p:attrName>
                                        </p:attrNameLst>
                                      </p:cBhvr>
                                      <p:rCtr x="-1354" y="-23"/>
                                    </p:animMotion>
                                  </p:childTnLst>
                                </p:cTn>
                              </p:par>
                              <p:par>
                                <p:cTn id="102" presetID="1" presetClass="entr" presetSubtype="0" fill="hold" grpId="0" nodeType="withEffect">
                                  <p:stCondLst>
                                    <p:cond delay="1000"/>
                                  </p:stCondLst>
                                  <p:childTnLst>
                                    <p:set>
                                      <p:cBhvr>
                                        <p:cTn id="103" dur="1" fill="hold">
                                          <p:stCondLst>
                                            <p:cond delay="0"/>
                                          </p:stCondLst>
                                        </p:cTn>
                                        <p:tgtEl>
                                          <p:spTgt spid="49"/>
                                        </p:tgtEl>
                                        <p:attrNameLst>
                                          <p:attrName>style.visibility</p:attrName>
                                        </p:attrNameLst>
                                      </p:cBhvr>
                                      <p:to>
                                        <p:strVal val="visible"/>
                                      </p:to>
                                    </p:set>
                                  </p:childTnLst>
                                </p:cTn>
                              </p:par>
                              <p:par>
                                <p:cTn id="104" presetID="1" presetClass="entr" presetSubtype="0" fill="hold" nodeType="withEffect">
                                  <p:stCondLst>
                                    <p:cond delay="1000"/>
                                  </p:stCondLst>
                                  <p:childTnLst>
                                    <p:set>
                                      <p:cBhvr>
                                        <p:cTn id="105" dur="1" fill="hold">
                                          <p:stCondLst>
                                            <p:cond delay="0"/>
                                          </p:stCondLst>
                                        </p:cTn>
                                        <p:tgtEl>
                                          <p:spTgt spid="48"/>
                                        </p:tgtEl>
                                        <p:attrNameLst>
                                          <p:attrName>style.visibility</p:attrName>
                                        </p:attrNameLst>
                                      </p:cBhvr>
                                      <p:to>
                                        <p:strVal val="visible"/>
                                      </p:to>
                                    </p:set>
                                  </p:childTnLst>
                                </p:cTn>
                              </p:par>
                              <p:par>
                                <p:cTn id="106" presetID="10" presetClass="exit" presetSubtype="0" fill="hold" nodeType="withEffect">
                                  <p:stCondLst>
                                    <p:cond delay="0"/>
                                  </p:stCondLst>
                                  <p:childTnLst>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35" grpId="0"/>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32" grpId="0"/>
      <p:bldP spid="32" grpId="1"/>
      <p:bldP spid="6" grpId="0"/>
      <p:bldP spid="6" grpId="1"/>
      <p:bldP spid="45" grpId="0"/>
      <p:bldP spid="45" grpId="1"/>
      <p:bldP spid="47" grpId="0"/>
      <p:bldP spid="47" grpId="1"/>
      <p:bldP spid="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smtClean="0"/>
              <a:t>Coordinated attacks</a:t>
            </a:r>
            <a:endParaRPr lang="en-US" dirty="0"/>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 name="Straight Connector 6"/>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56" name="Oval 55"/>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718"/>
            <a:ext cx="8435280" cy="1371600"/>
          </a:xfrm>
        </p:spPr>
        <p:txBody>
          <a:bodyPr/>
          <a:lstStyle/>
          <a:p>
            <a:r>
              <a:rPr lang="en-US" dirty="0"/>
              <a:t>Coordinated attacks</a:t>
            </a:r>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 name="Straight Connector 6"/>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56" name="Oval 55"/>
          <p:cNvSpPr/>
          <p:nvPr/>
        </p:nvSpPr>
        <p:spPr>
          <a:xfrm>
            <a:off x="55262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67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73483" y="2984289"/>
            <a:ext cx="8188132" cy="959640"/>
            <a:chOff x="1345873" y="2590445"/>
            <a:chExt cx="6452254" cy="756197"/>
          </a:xfrm>
        </p:grpSpPr>
        <p:grpSp>
          <p:nvGrpSpPr>
            <p:cNvPr id="25" name="Group 24"/>
            <p:cNvGrpSpPr/>
            <p:nvPr/>
          </p:nvGrpSpPr>
          <p:grpSpPr>
            <a:xfrm>
              <a:off x="1345873" y="2590445"/>
              <a:ext cx="6452254" cy="756197"/>
              <a:chOff x="1345873" y="2438045"/>
              <a:chExt cx="6452254" cy="756197"/>
            </a:xfrm>
          </p:grpSpPr>
          <p:pic>
            <p:nvPicPr>
              <p:cNvPr id="27" name="Picture 26"/>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8" name="Picture 27"/>
              <p:cNvPicPr>
                <a:picLocks noChangeAspect="1"/>
              </p:cNvPicPr>
              <p:nvPr/>
            </p:nvPicPr>
            <p:blipFill>
              <a:blip r:embed="rId3"/>
              <a:stretch>
                <a:fillRect/>
              </a:stretch>
            </p:blipFill>
            <p:spPr>
              <a:xfrm>
                <a:off x="6733883" y="2438045"/>
                <a:ext cx="1008262" cy="756197"/>
              </a:xfrm>
              <a:prstGeom prst="rect">
                <a:avLst/>
              </a:prstGeom>
            </p:spPr>
          </p:pic>
          <p:pic>
            <p:nvPicPr>
              <p:cNvPr id="29" name="Picture 28"/>
              <p:cNvPicPr>
                <a:picLocks noChangeAspect="1"/>
              </p:cNvPicPr>
              <p:nvPr/>
            </p:nvPicPr>
            <p:blipFill>
              <a:blip r:embed="rId4"/>
              <a:stretch>
                <a:fillRect/>
              </a:stretch>
            </p:blipFill>
            <p:spPr>
              <a:xfrm>
                <a:off x="4586072" y="2438045"/>
                <a:ext cx="1063504" cy="756197"/>
              </a:xfrm>
              <a:prstGeom prst="rect">
                <a:avLst/>
              </a:prstGeom>
            </p:spPr>
          </p:pic>
        </p:grpSp>
        <p:pic>
          <p:nvPicPr>
            <p:cNvPr id="26" name="Picture 25"/>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
        <p:nvSpPr>
          <p:cNvPr id="2" name="Title 1"/>
          <p:cNvSpPr>
            <a:spLocks noGrp="1"/>
          </p:cNvSpPr>
          <p:nvPr>
            <p:ph type="title"/>
          </p:nvPr>
        </p:nvSpPr>
        <p:spPr>
          <a:xfrm>
            <a:off x="457200" y="152718"/>
            <a:ext cx="7643192" cy="1371600"/>
          </a:xfrm>
        </p:spPr>
        <p:txBody>
          <a:bodyPr>
            <a:normAutofit fontScale="90000"/>
          </a:bodyPr>
          <a:lstStyle/>
          <a:p>
            <a:r>
              <a:rPr lang="en-US" dirty="0"/>
              <a:t>s</a:t>
            </a:r>
            <a:r>
              <a:rPr lang="en-US" dirty="0" smtClean="0"/>
              <a:t>olution:                                  add random known results</a:t>
            </a:r>
            <a:endParaRPr lang="en-US" dirty="0"/>
          </a:p>
        </p:txBody>
      </p:sp>
      <p:sp>
        <p:nvSpPr>
          <p:cNvPr id="20" name="Rectangle 19"/>
          <p:cNvSpPr/>
          <p:nvPr/>
        </p:nvSpPr>
        <p:spPr>
          <a:xfrm>
            <a:off x="1916567"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71888" y="2986286"/>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18699"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3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a:bodyPr>
          <a:lstStyle/>
          <a:p>
            <a:r>
              <a:rPr lang="en-US" dirty="0" smtClean="0"/>
              <a:t>Gold standard images</a:t>
            </a:r>
            <a:endParaRPr lang="en-US" dirty="0"/>
          </a:p>
        </p:txBody>
      </p:sp>
      <p:sp>
        <p:nvSpPr>
          <p:cNvPr id="12" name="Объект 2"/>
          <p:cNvSpPr>
            <a:spLocks noGrp="1"/>
          </p:cNvSpPr>
          <p:nvPr>
            <p:ph idx="1"/>
          </p:nvPr>
        </p:nvSpPr>
        <p:spPr>
          <a:xfrm>
            <a:off x="457200" y="1752600"/>
            <a:ext cx="7620000" cy="4916760"/>
          </a:xfrm>
        </p:spPr>
        <p:txBody>
          <a:bodyPr>
            <a:normAutofit fontScale="92500" lnSpcReduction="10000"/>
          </a:bodyPr>
          <a:lstStyle/>
          <a:p>
            <a:pPr marL="342900" indent="-342900" algn="l" rtl="0"/>
            <a:r>
              <a:rPr lang="en-US" sz="2400" dirty="0" smtClean="0"/>
              <a:t>Not only 1 “golden truth” task</a:t>
            </a:r>
          </a:p>
          <a:p>
            <a:pPr marL="800100" lvl="1" indent="-342900" algn="l" rtl="0"/>
            <a:r>
              <a:rPr lang="en-US" sz="2400" dirty="0" smtClean="0"/>
              <a:t>Each worker complete only 1-2 tasks</a:t>
            </a:r>
          </a:p>
          <a:p>
            <a:pPr marL="800100" lvl="1" indent="-342900" algn="l" rtl="0"/>
            <a:r>
              <a:rPr lang="en-US" sz="2400" dirty="0" smtClean="0"/>
              <a:t>Spammers can identify those tasks</a:t>
            </a:r>
          </a:p>
          <a:p>
            <a:pPr marL="342900" indent="-342900" algn="l" rtl="0"/>
            <a:endParaRPr lang="en-US" sz="2400" dirty="0" smtClean="0"/>
          </a:p>
          <a:p>
            <a:pPr marL="342900" indent="-342900" algn="l" rtl="0"/>
            <a:r>
              <a:rPr lang="en-US" sz="2400" dirty="0" smtClean="0"/>
              <a:t>But distribute “golden truth” over all tasks</a:t>
            </a:r>
          </a:p>
          <a:p>
            <a:pPr marL="342900" indent="-342900" algn="l" rtl="0"/>
            <a:endParaRPr lang="en-US" sz="2400" dirty="0"/>
          </a:p>
          <a:p>
            <a:pPr marL="342900" indent="-342900" algn="l" rtl="0"/>
            <a:r>
              <a:rPr lang="en-US" dirty="0" smtClean="0"/>
              <a:t>			Old approx.:  F = C/R</a:t>
            </a:r>
          </a:p>
          <a:p>
            <a:pPr marL="342900" indent="-342900" algn="l" rtl="0"/>
            <a:r>
              <a:rPr lang="en-US" dirty="0"/>
              <a:t>	</a:t>
            </a:r>
            <a:r>
              <a:rPr lang="en-US" dirty="0" smtClean="0"/>
              <a:t>		</a:t>
            </a:r>
            <a:r>
              <a:rPr lang="en-US" dirty="0" smtClean="0">
                <a:solidFill>
                  <a:srgbClr val="0070C0"/>
                </a:solidFill>
              </a:rPr>
              <a:t>New approx.: F = (C-G)/(R-G)</a:t>
            </a:r>
          </a:p>
          <a:p>
            <a:pPr marL="342900" indent="-342900" algn="l" rtl="0"/>
            <a:endParaRPr lang="en-US" b="0" dirty="0"/>
          </a:p>
          <a:p>
            <a:pPr marL="342900" indent="-342900" algn="l" rtl="0"/>
            <a:r>
              <a:rPr lang="en-US" b="0" dirty="0" smtClean="0"/>
              <a:t>C – count provided by worker</a:t>
            </a:r>
          </a:p>
          <a:p>
            <a:pPr marL="342900" indent="-342900" algn="l" rtl="0"/>
            <a:r>
              <a:rPr lang="en-US" b="0" dirty="0" smtClean="0"/>
              <a:t>R – number of items</a:t>
            </a:r>
          </a:p>
          <a:p>
            <a:pPr marL="342900" indent="-342900" algn="l" rtl="0"/>
            <a:r>
              <a:rPr lang="en-US" b="0" dirty="0" smtClean="0"/>
              <a:t>G – number of golden truth images</a:t>
            </a:r>
            <a:endParaRPr lang="en-US" b="0" dirty="0"/>
          </a:p>
        </p:txBody>
      </p:sp>
    </p:spTree>
    <p:extLst>
      <p:ext uri="{BB962C8B-B14F-4D97-AF65-F5344CB8AC3E}">
        <p14:creationId xmlns:p14="http://schemas.microsoft.com/office/powerpoint/2010/main" val="3837663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90"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3" name="Straight Connector 72"/>
          <p:cNvCxnSpPr/>
          <p:nvPr/>
        </p:nvCxnSpPr>
        <p:spPr>
          <a:xfrm flipV="1">
            <a:off x="2079293" y="4723588"/>
            <a:ext cx="4535367" cy="3046"/>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75" name="TextBox 7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77" name="Oval 76"/>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91" name="Oval 90"/>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97556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itle 1"/>
          <p:cNvSpPr>
            <a:spLocks noGrp="1"/>
          </p:cNvSpPr>
          <p:nvPr>
            <p:ph type="title"/>
          </p:nvPr>
        </p:nvSpPr>
        <p:spPr>
          <a:xfrm>
            <a:off x="457200" y="274638"/>
            <a:ext cx="8229600" cy="1143000"/>
          </a:xfrm>
        </p:spPr>
        <p:txBody>
          <a:bodyPr>
            <a:normAutofit fontScale="90000"/>
          </a:bodyPr>
          <a:lstStyle/>
          <a:p>
            <a:r>
              <a:rPr lang="en-US" dirty="0"/>
              <a:t>r</a:t>
            </a:r>
            <a:r>
              <a:rPr lang="en-US" dirty="0" smtClean="0"/>
              <a:t>andom results weaken </a:t>
            </a:r>
            <a:r>
              <a:rPr lang="en-US" dirty="0"/>
              <a:t>Coordinated attackers</a:t>
            </a:r>
          </a:p>
        </p:txBody>
      </p:sp>
    </p:spTree>
    <p:extLst>
      <p:ext uri="{BB962C8B-B14F-4D97-AF65-F5344CB8AC3E}">
        <p14:creationId xmlns:p14="http://schemas.microsoft.com/office/powerpoint/2010/main" val="22035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8755E-6 -1.46099E-6 L -0.20021 -1.46099E-6 " pathEditMode="relative" rAng="0" ptsTypes="AA">
                                      <p:cBhvr>
                                        <p:cTn id="6" dur="2000" fill="hold"/>
                                        <p:tgtEl>
                                          <p:spTgt spid="99"/>
                                        </p:tgtEl>
                                        <p:attrNameLst>
                                          <p:attrName>ppt_x</p:attrName>
                                          <p:attrName>ppt_y</p:attrName>
                                        </p:attrNameLst>
                                      </p:cBhvr>
                                      <p:rCtr x="-10019" y="0"/>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2000" fill="hold"/>
                                        <p:tgtEl>
                                          <p:spTgt spid="100"/>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2.29901E-6 -1.46099E-6 L -0.37628 0.00023 " pathEditMode="relative" rAng="0" ptsTypes="AA">
                                      <p:cBhvr>
                                        <p:cTn id="10" dur="2000" fill="hold"/>
                                        <p:tgtEl>
                                          <p:spTgt spid="102"/>
                                        </p:tgtEl>
                                        <p:attrNameLst>
                                          <p:attrName>ppt_x</p:attrName>
                                          <p:attrName>ppt_y</p:attrName>
                                        </p:attrNameLst>
                                      </p:cBhvr>
                                      <p:rCtr x="-18823" y="0"/>
                                    </p:animMotion>
                                  </p:childTnLst>
                                </p:cTn>
                              </p:par>
                              <p:par>
                                <p:cTn id="11" presetID="35" presetClass="path" presetSubtype="0" accel="50000" decel="50000" fill="hold" grpId="0" nodeType="withEffect">
                                  <p:stCondLst>
                                    <p:cond delay="0"/>
                                  </p:stCondLst>
                                  <p:childTnLst>
                                    <p:animMotion origin="layout" path="M 8.73416E-7 -1.46099E-6 L -0.15732 -1.46099E-6 " pathEditMode="relative" rAng="0" ptsTypes="AA">
                                      <p:cBhvr>
                                        <p:cTn id="12" dur="2000" fill="hold"/>
                                        <p:tgtEl>
                                          <p:spTgt spid="96"/>
                                        </p:tgtEl>
                                        <p:attrNameLst>
                                          <p:attrName>ppt_x</p:attrName>
                                          <p:attrName>ppt_y</p:attrName>
                                        </p:attrNameLst>
                                      </p:cBhvr>
                                      <p:rCtr x="-7866" y="0"/>
                                    </p:animMotion>
                                  </p:childTnLst>
                                </p:cTn>
                              </p:par>
                              <p:par>
                                <p:cTn id="13" presetID="35" presetClass="path" presetSubtype="0" accel="50000" decel="50000" fill="hold" grpId="0" nodeType="withEffect">
                                  <p:stCondLst>
                                    <p:cond delay="0"/>
                                  </p:stCondLst>
                                  <p:childTnLst>
                                    <p:animMotion origin="layout" path="M -1.99687E-6 -1.46099E-6 L -0.14152 -1.46099E-6 " pathEditMode="relative" rAng="0" ptsTypes="AA">
                                      <p:cBhvr>
                                        <p:cTn id="14" dur="2000" fill="hold"/>
                                        <p:tgtEl>
                                          <p:spTgt spid="101"/>
                                        </p:tgtEl>
                                        <p:attrNameLst>
                                          <p:attrName>ppt_x</p:attrName>
                                          <p:attrName>ppt_y</p:attrName>
                                        </p:attrNameLst>
                                      </p:cBhvr>
                                      <p:rCtr x="-7085" y="0"/>
                                    </p:animMotion>
                                  </p:childTnLst>
                                </p:cTn>
                              </p:par>
                              <p:par>
                                <p:cTn id="15" presetID="35" presetClass="path" presetSubtype="0" accel="50000" decel="50000" fill="hold" grpId="1" nodeType="withEffect">
                                  <p:stCondLst>
                                    <p:cond delay="0"/>
                                  </p:stCondLst>
                                  <p:childTnLst>
                                    <p:animMotion origin="layout" path="M 8.73416E-7 -2.31659E-6 L -0.07033 0.00023 " pathEditMode="relative" rAng="0" ptsTypes="AA">
                                      <p:cBhvr>
                                        <p:cTn id="16" dur="2000" fill="hold"/>
                                        <p:tgtEl>
                                          <p:spTgt spid="96"/>
                                        </p:tgtEl>
                                        <p:attrNameLst>
                                          <p:attrName>ppt_x</p:attrName>
                                          <p:attrName>ppt_y</p:attrName>
                                        </p:attrNameLst>
                                      </p:cBhvr>
                                      <p:rCtr x="-3525" y="0"/>
                                    </p:animMotion>
                                  </p:childTnLst>
                                </p:cTn>
                              </p:par>
                              <p:par>
                                <p:cTn id="17" presetID="35" presetClass="path" presetSubtype="0" accel="50000" decel="50000" fill="hold" grpId="0" nodeType="withEffect">
                                  <p:stCondLst>
                                    <p:cond delay="0"/>
                                  </p:stCondLst>
                                  <p:childTnLst>
                                    <p:animMotion origin="layout" path="M 4.34103E-7 -2.31659E-6 L -0.27401 -2.31659E-6 " pathEditMode="relative" rAng="0" ptsTypes="AA">
                                      <p:cBhvr>
                                        <p:cTn id="18" dur="2000" fill="hold"/>
                                        <p:tgtEl>
                                          <p:spTgt spid="95"/>
                                        </p:tgtEl>
                                        <p:attrNameLst>
                                          <p:attrName>ppt_x</p:attrName>
                                          <p:attrName>ppt_y</p:attrName>
                                        </p:attrNameLst>
                                      </p:cBhvr>
                                      <p:rCtr x="-13700" y="0"/>
                                    </p:animMotion>
                                  </p:childTnLst>
                                </p:cTn>
                              </p:par>
                              <p:par>
                                <p:cTn id="19" presetID="35" presetClass="path" presetSubtype="0" accel="50000" decel="50000" fill="hold" grpId="0" nodeType="withEffect">
                                  <p:stCondLst>
                                    <p:cond delay="0"/>
                                  </p:stCondLst>
                                  <p:childTnLst>
                                    <p:animMotion origin="layout" path="M 1.31273E-6 -2.31659E-6 L -0.14517 -2.31659E-6 " pathEditMode="relative" rAng="0" ptsTypes="AA">
                                      <p:cBhvr>
                                        <p:cTn id="20" dur="2000" fill="hold"/>
                                        <p:tgtEl>
                                          <p:spTgt spid="97"/>
                                        </p:tgtEl>
                                        <p:attrNameLst>
                                          <p:attrName>ppt_x</p:attrName>
                                          <p:attrName>ppt_y</p:attrName>
                                        </p:attrNameLst>
                                      </p:cBhvr>
                                      <p:rCtr x="-7258" y="0"/>
                                    </p:animMotion>
                                  </p:childTnLst>
                                </p:cTn>
                              </p:par>
                              <p:par>
                                <p:cTn id="21" presetID="35" presetClass="path" presetSubtype="0" accel="50000" decel="50000" fill="hold" grpId="1" nodeType="withEffect">
                                  <p:stCondLst>
                                    <p:cond delay="0"/>
                                  </p:stCondLst>
                                  <p:childTnLst>
                                    <p:animMotion origin="layout" path="M 1.31273E-6 -2.31659E-6 L -0.07241 -2.31659E-6 " pathEditMode="relative" rAng="0" ptsTypes="AA">
                                      <p:cBhvr>
                                        <p:cTn id="22" dur="2000" fill="hold"/>
                                        <p:tgtEl>
                                          <p:spTgt spid="97"/>
                                        </p:tgtEl>
                                        <p:attrNameLst>
                                          <p:attrName>ppt_x</p:attrName>
                                          <p:attrName>ppt_y</p:attrName>
                                        </p:attrNameLst>
                                      </p:cBhvr>
                                      <p:rCtr x="-3629"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
                                        <p:tgtEl>
                                          <p:spTgt spid="103"/>
                                        </p:tgtEl>
                                      </p:cBhvr>
                                    </p:animEffect>
                                    <p:set>
                                      <p:cBhvr>
                                        <p:cTn id="31" dur="1" fill="hold">
                                          <p:stCondLst>
                                            <p:cond delay="9"/>
                                          </p:stCondLst>
                                        </p:cTn>
                                        <p:tgtEl>
                                          <p:spTgt spid="10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
                                        <p:tgtEl>
                                          <p:spTgt spid="104"/>
                                        </p:tgtEl>
                                      </p:cBhvr>
                                    </p:animEffect>
                                    <p:set>
                                      <p:cBhvr>
                                        <p:cTn id="34" dur="1" fill="hold">
                                          <p:stCondLst>
                                            <p:cond delay="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6" grpId="1" animBg="1"/>
      <p:bldP spid="97" grpId="0" animBg="1"/>
      <p:bldP spid="97" grpId="1" animBg="1"/>
      <p:bldP spid="99" grpId="0" animBg="1"/>
      <p:bldP spid="100" grpId="0" animBg="1"/>
      <p:bldP spid="101" grpId="0" animBg="1"/>
      <p:bldP spid="1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a:t>
            </a:r>
            <a:endParaRPr lang="en-US" dirty="0"/>
          </a:p>
        </p:txBody>
      </p:sp>
      <p:sp>
        <p:nvSpPr>
          <p:cNvPr id="5" name="TextBox 4"/>
          <p:cNvSpPr txBox="1"/>
          <p:nvPr/>
        </p:nvSpPr>
        <p:spPr>
          <a:xfrm>
            <a:off x="0" y="1855403"/>
            <a:ext cx="9144000" cy="1446550"/>
          </a:xfrm>
          <a:prstGeom prst="rect">
            <a:avLst/>
          </a:prstGeom>
          <a:noFill/>
        </p:spPr>
        <p:txBody>
          <a:bodyPr wrap="square" rtlCol="0">
            <a:spAutoFit/>
          </a:bodyPr>
          <a:lstStyle/>
          <a:p>
            <a:pPr algn="ctr"/>
            <a:r>
              <a:rPr lang="en-US" sz="4400" dirty="0">
                <a:latin typeface="Bariol Regular"/>
                <a:cs typeface="Bariol Regular"/>
              </a:rPr>
              <a:t>c</a:t>
            </a:r>
            <a:r>
              <a:rPr lang="en-US" sz="4400" dirty="0" smtClean="0">
                <a:latin typeface="Bariol Regular"/>
                <a:cs typeface="Bariol Regular"/>
              </a:rPr>
              <a:t>an withstand extreme coordinated attacks (&gt;70% attackers)</a:t>
            </a:r>
            <a:endParaRPr lang="en-US" sz="4400" dirty="0">
              <a:latin typeface="Bariol Regular"/>
              <a:cs typeface="Bariol Regular"/>
            </a:endParaRPr>
          </a:p>
        </p:txBody>
      </p:sp>
      <p:sp>
        <p:nvSpPr>
          <p:cNvPr id="6" name="TextBox 5"/>
          <p:cNvSpPr txBox="1"/>
          <p:nvPr/>
        </p:nvSpPr>
        <p:spPr>
          <a:xfrm>
            <a:off x="1" y="4083847"/>
            <a:ext cx="9144000" cy="1446550"/>
          </a:xfrm>
          <a:prstGeom prst="rect">
            <a:avLst/>
          </a:prstGeom>
          <a:noFill/>
        </p:spPr>
        <p:txBody>
          <a:bodyPr wrap="square" rtlCol="0">
            <a:spAutoFit/>
          </a:bodyPr>
          <a:lstStyle/>
          <a:p>
            <a:pPr algn="ctr"/>
            <a:r>
              <a:rPr lang="en-US" sz="4400" dirty="0">
                <a:latin typeface="Bariol Regular"/>
                <a:cs typeface="Bariol Regular"/>
              </a:rPr>
              <a:t>i</a:t>
            </a:r>
            <a:r>
              <a:rPr lang="en-US" sz="4400" dirty="0" smtClean="0">
                <a:latin typeface="Bariol Regular"/>
                <a:cs typeface="Bariol Regular"/>
              </a:rPr>
              <a:t>n exchange for commensurate</a:t>
            </a:r>
          </a:p>
          <a:p>
            <a:pPr algn="ctr"/>
            <a:r>
              <a:rPr lang="en-US" sz="4400" dirty="0" smtClean="0">
                <a:latin typeface="Bariol Regular"/>
                <a:cs typeface="Bariol Regular"/>
              </a:rPr>
              <a:t>number of known labels</a:t>
            </a:r>
            <a:endParaRPr lang="en-US" sz="4400" dirty="0">
              <a:latin typeface="Bariol Regular"/>
              <a:cs typeface="Bariol Regular"/>
            </a:endParaRPr>
          </a:p>
        </p:txBody>
      </p:sp>
    </p:spTree>
    <p:extLst>
      <p:ext uri="{BB962C8B-B14F-4D97-AF65-F5344CB8AC3E}">
        <p14:creationId xmlns:p14="http://schemas.microsoft.com/office/powerpoint/2010/main" val="32936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Galaxy Zoo</a:t>
            </a:r>
            <a:endParaRPr lang="he-IL" dirty="0"/>
          </a:p>
        </p:txBody>
      </p:sp>
      <p:sp>
        <p:nvSpPr>
          <p:cNvPr id="3" name="Content Placeholder 2"/>
          <p:cNvSpPr>
            <a:spLocks noGrp="1"/>
          </p:cNvSpPr>
          <p:nvPr>
            <p:ph idx="1"/>
          </p:nvPr>
        </p:nvSpPr>
        <p:spPr/>
        <p:txBody>
          <a:bodyPr/>
          <a:lstStyle/>
          <a:p>
            <a:endParaRPr lang="he-I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4" y="1628800"/>
            <a:ext cx="88487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70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Given a DAG and some unknown target(s)</a:t>
            </a:r>
          </a:p>
          <a:p>
            <a:pPr algn="l" rtl="0"/>
            <a:endParaRPr lang="en-US" dirty="0" smtClean="0"/>
          </a:p>
          <a:p>
            <a:pPr algn="l" rtl="0"/>
            <a:endParaRPr lang="en-US" dirty="0" smtClean="0"/>
          </a:p>
          <a:p>
            <a:pPr algn="l" rtl="0"/>
            <a:endParaRPr lang="en-US" dirty="0" smtClean="0"/>
          </a:p>
          <a:p>
            <a:pPr algn="l" rtl="0"/>
            <a:endParaRPr lang="en-US" dirty="0" smtClean="0"/>
          </a:p>
          <a:p>
            <a:pPr marL="0" indent="0" algn="l" rtl="0">
              <a:buNone/>
            </a:pPr>
            <a:endParaRPr lang="en-US" dirty="0" smtClean="0"/>
          </a:p>
          <a:p>
            <a:pPr algn="l" rtl="0"/>
            <a:r>
              <a:rPr lang="en-US" dirty="0" smtClean="0"/>
              <a:t>We can ask </a:t>
            </a:r>
            <a:r>
              <a:rPr lang="en-US" b="1" dirty="0" smtClean="0"/>
              <a:t>YES/NO</a:t>
            </a:r>
            <a:r>
              <a:rPr lang="en-US" dirty="0" smtClean="0"/>
              <a:t> questions </a:t>
            </a:r>
          </a:p>
          <a:p>
            <a:pPr lvl="1"/>
            <a:r>
              <a:rPr lang="en-US" dirty="0" smtClean="0"/>
              <a:t>E.g. reachability</a:t>
            </a:r>
          </a:p>
          <a:p>
            <a:pPr algn="l" rtl="0"/>
            <a:endParaRPr lang="en-US" b="1" dirty="0" smtClean="0"/>
          </a:p>
          <a:p>
            <a:pPr algn="l" rtl="0"/>
            <a:endParaRPr lang="en-US" b="1" dirty="0" smtClean="0"/>
          </a:p>
          <a:p>
            <a:pPr algn="l" rtl="0"/>
            <a:endParaRPr lang="en-US" b="1" dirty="0" smtClean="0"/>
          </a:p>
        </p:txBody>
      </p:sp>
      <p:grpSp>
        <p:nvGrpSpPr>
          <p:cNvPr id="30" name="Group 29"/>
          <p:cNvGrpSpPr/>
          <p:nvPr/>
        </p:nvGrpSpPr>
        <p:grpSpPr>
          <a:xfrm>
            <a:off x="803385" y="2131476"/>
            <a:ext cx="3521635" cy="2395954"/>
            <a:chOff x="1285547" y="2525603"/>
            <a:chExt cx="3521635" cy="2395954"/>
          </a:xfrm>
        </p:grpSpPr>
        <p:sp>
          <p:nvSpPr>
            <p:cNvPr id="31" name="TextBox 30"/>
            <p:cNvSpPr txBox="1"/>
            <p:nvPr/>
          </p:nvSpPr>
          <p:spPr>
            <a:xfrm>
              <a:off x="2737788" y="3973403"/>
              <a:ext cx="11049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Chinese</a:t>
              </a:r>
              <a:endParaRPr lang="en-US" dirty="0">
                <a:solidFill>
                  <a:schemeClr val="tx2">
                    <a:lumMod val="75000"/>
                  </a:schemeClr>
                </a:solidFill>
              </a:endParaRPr>
            </a:p>
          </p:txBody>
        </p:sp>
        <p:sp>
          <p:nvSpPr>
            <p:cNvPr id="33" name="TextBox 32"/>
            <p:cNvSpPr txBox="1"/>
            <p:nvPr/>
          </p:nvSpPr>
          <p:spPr>
            <a:xfrm>
              <a:off x="2871138" y="25256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Asian</a:t>
              </a:r>
              <a:endParaRPr lang="en-US" dirty="0">
                <a:solidFill>
                  <a:schemeClr val="tx2">
                    <a:lumMod val="75000"/>
                  </a:schemeClr>
                </a:solidFill>
              </a:endParaRPr>
            </a:p>
          </p:txBody>
        </p:sp>
        <p:sp>
          <p:nvSpPr>
            <p:cNvPr id="35" name="TextBox 34"/>
            <p:cNvSpPr txBox="1"/>
            <p:nvPr/>
          </p:nvSpPr>
          <p:spPr>
            <a:xfrm>
              <a:off x="2680638" y="3211403"/>
              <a:ext cx="1219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East Asian</a:t>
              </a:r>
              <a:endParaRPr lang="en-US" sz="1600" dirty="0">
                <a:solidFill>
                  <a:schemeClr val="tx2">
                    <a:lumMod val="75000"/>
                  </a:schemeClr>
                </a:solidFill>
              </a:endParaRPr>
            </a:p>
          </p:txBody>
        </p:sp>
        <p:sp>
          <p:nvSpPr>
            <p:cNvPr id="36" name="TextBox 35"/>
            <p:cNvSpPr txBox="1"/>
            <p:nvPr/>
          </p:nvSpPr>
          <p:spPr>
            <a:xfrm>
              <a:off x="1461924" y="3973403"/>
              <a:ext cx="1149569"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Japanese</a:t>
              </a:r>
              <a:endParaRPr lang="en-US" dirty="0">
                <a:solidFill>
                  <a:schemeClr val="tx2">
                    <a:lumMod val="75000"/>
                  </a:schemeClr>
                </a:solidFill>
              </a:endParaRPr>
            </a:p>
          </p:txBody>
        </p:sp>
        <p:sp>
          <p:nvSpPr>
            <p:cNvPr id="37" name="TextBox 36"/>
            <p:cNvSpPr txBox="1"/>
            <p:nvPr/>
          </p:nvSpPr>
          <p:spPr>
            <a:xfrm>
              <a:off x="3968982" y="39734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Thai</a:t>
              </a:r>
              <a:endParaRPr lang="en-US" dirty="0">
                <a:solidFill>
                  <a:schemeClr val="tx2">
                    <a:lumMod val="75000"/>
                  </a:schemeClr>
                </a:solidFill>
              </a:endParaRPr>
            </a:p>
          </p:txBody>
        </p:sp>
        <p:cxnSp>
          <p:nvCxnSpPr>
            <p:cNvPr id="38" name="Straight Arrow Connector 37"/>
            <p:cNvCxnSpPr>
              <a:stCxn id="33" idx="2"/>
              <a:endCxn id="35" idx="0"/>
            </p:cNvCxnSpPr>
            <p:nvPr/>
          </p:nvCxnSpPr>
          <p:spPr>
            <a:xfrm>
              <a:off x="3290238" y="2894935"/>
              <a:ext cx="0" cy="3164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36" idx="0"/>
            </p:cNvCxnSpPr>
            <p:nvPr/>
          </p:nvCxnSpPr>
          <p:spPr>
            <a:xfrm flipH="1">
              <a:off x="2036709" y="3549957"/>
              <a:ext cx="1253529"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2"/>
              <a:endCxn id="31" idx="0"/>
            </p:cNvCxnSpPr>
            <p:nvPr/>
          </p:nvCxnSpPr>
          <p:spPr>
            <a:xfrm>
              <a:off x="3290238" y="3549957"/>
              <a:ext cx="0"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37" idx="0"/>
            </p:cNvCxnSpPr>
            <p:nvPr/>
          </p:nvCxnSpPr>
          <p:spPr>
            <a:xfrm>
              <a:off x="3290238" y="3549957"/>
              <a:ext cx="1097844"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5547" y="4583003"/>
              <a:ext cx="692369"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Sushi</a:t>
              </a:r>
              <a:endParaRPr lang="en-US" sz="1600" dirty="0">
                <a:solidFill>
                  <a:schemeClr val="tx2">
                    <a:lumMod val="75000"/>
                  </a:schemeClr>
                </a:solidFill>
              </a:endParaRPr>
            </a:p>
          </p:txBody>
        </p:sp>
        <p:sp>
          <p:nvSpPr>
            <p:cNvPr id="43" name="TextBox 42"/>
            <p:cNvSpPr txBox="1"/>
            <p:nvPr/>
          </p:nvSpPr>
          <p:spPr>
            <a:xfrm>
              <a:off x="2095500" y="4583003"/>
              <a:ext cx="838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Ramen</a:t>
              </a:r>
              <a:endParaRPr lang="en-US" sz="1600" dirty="0">
                <a:solidFill>
                  <a:schemeClr val="tx2">
                    <a:lumMod val="75000"/>
                  </a:schemeClr>
                </a:solidFill>
              </a:endParaRPr>
            </a:p>
          </p:txBody>
        </p:sp>
        <p:cxnSp>
          <p:nvCxnSpPr>
            <p:cNvPr id="44" name="Straight Arrow Connector 43"/>
            <p:cNvCxnSpPr>
              <a:stCxn id="36" idx="2"/>
              <a:endCxn id="42" idx="0"/>
            </p:cNvCxnSpPr>
            <p:nvPr/>
          </p:nvCxnSpPr>
          <p:spPr>
            <a:xfrm flipH="1">
              <a:off x="1631732" y="4342735"/>
              <a:ext cx="404977"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2"/>
              <a:endCxn id="43" idx="0"/>
            </p:cNvCxnSpPr>
            <p:nvPr/>
          </p:nvCxnSpPr>
          <p:spPr>
            <a:xfrm>
              <a:off x="2036709" y="4342735"/>
              <a:ext cx="477891"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pic>
        <p:nvPicPr>
          <p:cNvPr id="46" name="Picture 45" descr="chinatown-olympiades-entree.jpg"/>
          <p:cNvPicPr>
            <a:picLocks noChangeAspect="1"/>
          </p:cNvPicPr>
          <p:nvPr/>
        </p:nvPicPr>
        <p:blipFill>
          <a:blip r:embed="rId3" cstate="print"/>
          <a:stretch>
            <a:fillRect/>
          </a:stretch>
        </p:blipFill>
        <p:spPr>
          <a:xfrm>
            <a:off x="152728" y="2133901"/>
            <a:ext cx="1654068" cy="1210294"/>
          </a:xfrm>
          <a:prstGeom prst="rect">
            <a:avLst/>
          </a:prstGeom>
          <a:ln w="28575">
            <a:solidFill>
              <a:schemeClr val="tx1"/>
            </a:solidFill>
          </a:ln>
          <a:effectLst>
            <a:outerShdw blurRad="292100" dist="139700" dir="2700000" algn="tl" rotWithShape="0">
              <a:srgbClr val="333333">
                <a:alpha val="65000"/>
              </a:srgbClr>
            </a:outerShdw>
          </a:effectLst>
        </p:spPr>
      </p:pic>
      <p:sp>
        <p:nvSpPr>
          <p:cNvPr id="47" name="Oval Callout 46"/>
          <p:cNvSpPr/>
          <p:nvPr/>
        </p:nvSpPr>
        <p:spPr>
          <a:xfrm>
            <a:off x="4342437" y="2083607"/>
            <a:ext cx="1933074" cy="344490"/>
          </a:xfrm>
          <a:prstGeom prst="wedgeEllipseCallout">
            <a:avLst>
              <a:gd name="adj1" fmla="val -114472"/>
              <a:gd name="adj2" fmla="val 49955"/>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 it Asian?</a:t>
            </a:r>
          </a:p>
        </p:txBody>
      </p:sp>
      <p:sp>
        <p:nvSpPr>
          <p:cNvPr id="48" name="Rounded Rectangle 47"/>
          <p:cNvSpPr/>
          <p:nvPr/>
        </p:nvSpPr>
        <p:spPr>
          <a:xfrm>
            <a:off x="2255626" y="3557515"/>
            <a:ext cx="1104900" cy="369332"/>
          </a:xfrm>
          <a:prstGeom prst="roundRect">
            <a:avLst/>
          </a:prstGeom>
          <a:noFill/>
          <a:ln w="76200">
            <a:solidFill>
              <a:srgbClr val="0D9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cstate="print"/>
          <a:stretch>
            <a:fillRect/>
          </a:stretch>
        </p:blipFill>
        <p:spPr>
          <a:xfrm>
            <a:off x="4793197" y="2563524"/>
            <a:ext cx="838200" cy="630037"/>
          </a:xfrm>
          <a:prstGeom prst="rect">
            <a:avLst/>
          </a:prstGeom>
        </p:spPr>
      </p:pic>
      <p:sp>
        <p:nvSpPr>
          <p:cNvPr id="50" name="TextBox 49"/>
          <p:cNvSpPr txBox="1"/>
          <p:nvPr/>
        </p:nvSpPr>
        <p:spPr>
          <a:xfrm>
            <a:off x="5631397" y="2677923"/>
            <a:ext cx="741459" cy="461665"/>
          </a:xfrm>
          <a:prstGeom prst="rect">
            <a:avLst/>
          </a:prstGeom>
          <a:noFill/>
          <a:ln>
            <a:noFill/>
          </a:ln>
        </p:spPr>
        <p:txBody>
          <a:bodyPr wrap="none" rtlCol="0">
            <a:spAutoFit/>
          </a:bodyPr>
          <a:lstStyle/>
          <a:p>
            <a:r>
              <a:rPr lang="en-US" sz="2400" dirty="0" smtClean="0">
                <a:solidFill>
                  <a:srgbClr val="FF0000"/>
                </a:solidFill>
              </a:rPr>
              <a:t>: YES</a:t>
            </a:r>
            <a:endParaRPr lang="en-US" sz="2400" dirty="0">
              <a:solidFill>
                <a:srgbClr val="FF0000"/>
              </a:solidFill>
            </a:endParaRPr>
          </a:p>
        </p:txBody>
      </p:sp>
      <p:sp>
        <p:nvSpPr>
          <p:cNvPr id="52" name="Oval Callout 51"/>
          <p:cNvSpPr/>
          <p:nvPr/>
        </p:nvSpPr>
        <p:spPr>
          <a:xfrm>
            <a:off x="4793197" y="3237867"/>
            <a:ext cx="1926023" cy="688980"/>
          </a:xfrm>
          <a:prstGeom prst="wedgeEllipseCallout">
            <a:avLst>
              <a:gd name="adj1" fmla="val -81407"/>
              <a:gd name="adj2" fmla="val 31650"/>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 it Thai?</a:t>
            </a:r>
          </a:p>
        </p:txBody>
      </p:sp>
      <p:pic>
        <p:nvPicPr>
          <p:cNvPr id="53" name="Picture 52"/>
          <p:cNvPicPr>
            <a:picLocks noChangeAspect="1"/>
          </p:cNvPicPr>
          <p:nvPr/>
        </p:nvPicPr>
        <p:blipFill>
          <a:blip r:embed="rId4" cstate="print"/>
          <a:stretch>
            <a:fillRect/>
          </a:stretch>
        </p:blipFill>
        <p:spPr>
          <a:xfrm>
            <a:off x="6839064" y="3210803"/>
            <a:ext cx="838200" cy="630037"/>
          </a:xfrm>
          <a:prstGeom prst="rect">
            <a:avLst/>
          </a:prstGeom>
        </p:spPr>
      </p:pic>
      <p:sp>
        <p:nvSpPr>
          <p:cNvPr id="54" name="TextBox 53"/>
          <p:cNvSpPr txBox="1"/>
          <p:nvPr/>
        </p:nvSpPr>
        <p:spPr>
          <a:xfrm>
            <a:off x="7677264" y="3267432"/>
            <a:ext cx="696024" cy="461665"/>
          </a:xfrm>
          <a:prstGeom prst="rect">
            <a:avLst/>
          </a:prstGeom>
          <a:noFill/>
          <a:ln>
            <a:noFill/>
          </a:ln>
        </p:spPr>
        <p:txBody>
          <a:bodyPr wrap="none" rtlCol="0">
            <a:spAutoFit/>
          </a:bodyPr>
          <a:lstStyle/>
          <a:p>
            <a:r>
              <a:rPr lang="en-US" sz="2400" dirty="0" smtClean="0">
                <a:solidFill>
                  <a:srgbClr val="FF0000"/>
                </a:solidFill>
              </a:rPr>
              <a:t>: No</a:t>
            </a:r>
            <a:endParaRPr lang="en-US" sz="2400" dirty="0">
              <a:solidFill>
                <a:srgbClr val="FF0000"/>
              </a:solidFill>
            </a:endParaRPr>
          </a:p>
        </p:txBody>
      </p:sp>
      <p:sp>
        <p:nvSpPr>
          <p:cNvPr id="55" name="Oval Callout 54"/>
          <p:cNvSpPr/>
          <p:nvPr/>
        </p:nvSpPr>
        <p:spPr>
          <a:xfrm>
            <a:off x="3360526" y="4100651"/>
            <a:ext cx="2270871" cy="688980"/>
          </a:xfrm>
          <a:prstGeom prst="wedgeEllipseCallout">
            <a:avLst>
              <a:gd name="adj1" fmla="val -56809"/>
              <a:gd name="adj2" fmla="val -96492"/>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 it Chinese?</a:t>
            </a:r>
          </a:p>
        </p:txBody>
      </p:sp>
      <p:pic>
        <p:nvPicPr>
          <p:cNvPr id="56" name="Picture 55"/>
          <p:cNvPicPr>
            <a:picLocks noChangeAspect="1"/>
          </p:cNvPicPr>
          <p:nvPr/>
        </p:nvPicPr>
        <p:blipFill>
          <a:blip r:embed="rId4" cstate="print"/>
          <a:stretch>
            <a:fillRect/>
          </a:stretch>
        </p:blipFill>
        <p:spPr>
          <a:xfrm>
            <a:off x="5825364" y="4167115"/>
            <a:ext cx="838200" cy="630037"/>
          </a:xfrm>
          <a:prstGeom prst="rect">
            <a:avLst/>
          </a:prstGeom>
        </p:spPr>
      </p:pic>
      <p:sp>
        <p:nvSpPr>
          <p:cNvPr id="57" name="TextBox 56"/>
          <p:cNvSpPr txBox="1"/>
          <p:nvPr/>
        </p:nvSpPr>
        <p:spPr>
          <a:xfrm>
            <a:off x="6663564" y="4081108"/>
            <a:ext cx="774764" cy="461665"/>
          </a:xfrm>
          <a:prstGeom prst="rect">
            <a:avLst/>
          </a:prstGeom>
          <a:noFill/>
          <a:ln>
            <a:noFill/>
          </a:ln>
        </p:spPr>
        <p:txBody>
          <a:bodyPr wrap="none" rtlCol="0">
            <a:spAutoFit/>
          </a:bodyPr>
          <a:lstStyle/>
          <a:p>
            <a:r>
              <a:rPr lang="en-US" sz="2400" dirty="0" smtClean="0">
                <a:solidFill>
                  <a:srgbClr val="FF0000"/>
                </a:solidFill>
              </a:rPr>
              <a:t>: YES</a:t>
            </a:r>
            <a:endParaRPr lang="en-US" sz="2400" dirty="0">
              <a:solidFill>
                <a:srgbClr val="FF0000"/>
              </a:solidFill>
            </a:endParaRPr>
          </a:p>
        </p:txBody>
      </p:sp>
      <p:sp>
        <p:nvSpPr>
          <p:cNvPr id="34" name="Title 1"/>
          <p:cNvSpPr>
            <a:spLocks noGrp="1"/>
          </p:cNvSpPr>
          <p:nvPr>
            <p:ph type="title"/>
          </p:nvPr>
        </p:nvSpPr>
        <p:spPr>
          <a:xfrm>
            <a:off x="152728" y="188640"/>
            <a:ext cx="8811760" cy="1143000"/>
          </a:xfrm>
        </p:spPr>
        <p:txBody>
          <a:bodyPr>
            <a:normAutofit fontScale="90000"/>
          </a:bodyPr>
          <a:lstStyle/>
          <a:p>
            <a:r>
              <a:rPr lang="en-US" dirty="0" smtClean="0"/>
              <a:t>Best use of resources: </a:t>
            </a:r>
            <a:br>
              <a:rPr lang="en-US" dirty="0" smtClean="0"/>
            </a:br>
            <a:r>
              <a:rPr lang="en-US" dirty="0" smtClean="0"/>
              <a:t>Human Assisted Graph Search</a:t>
            </a:r>
            <a:endParaRPr lang="he-IL" dirty="0"/>
          </a:p>
        </p:txBody>
      </p:sp>
      <p:sp>
        <p:nvSpPr>
          <p:cNvPr id="4" name="TextBox 3"/>
          <p:cNvSpPr txBox="1"/>
          <p:nvPr/>
        </p:nvSpPr>
        <p:spPr>
          <a:xfrm>
            <a:off x="152729" y="5589240"/>
            <a:ext cx="8811760" cy="646331"/>
          </a:xfrm>
          <a:prstGeom prst="rect">
            <a:avLst/>
          </a:prstGeom>
          <a:noFill/>
        </p:spPr>
        <p:txBody>
          <a:bodyPr wrap="square" rtlCol="1">
            <a:spAutoFit/>
          </a:bodyPr>
          <a:lstStyle/>
          <a:p>
            <a:pPr algn="l" rtl="0"/>
            <a:r>
              <a:rPr lang="en-US" b="1" dirty="0" err="1" smtClean="0"/>
              <a:t>HumanAssisted</a:t>
            </a:r>
            <a:r>
              <a:rPr lang="en-US" b="1" dirty="0"/>
              <a:t> </a:t>
            </a:r>
            <a:r>
              <a:rPr lang="en-US" b="1" dirty="0" smtClean="0"/>
              <a:t>Graph </a:t>
            </a:r>
            <a:r>
              <a:rPr lang="en-US" b="1" dirty="0"/>
              <a:t>Search: </a:t>
            </a:r>
            <a:r>
              <a:rPr lang="en-US" b="1" dirty="0" smtClean="0"/>
              <a:t>It’s </a:t>
            </a:r>
            <a:r>
              <a:rPr lang="en-US" b="1" dirty="0"/>
              <a:t>Okay to Ask </a:t>
            </a:r>
            <a:r>
              <a:rPr lang="en-US" b="1" dirty="0" smtClean="0"/>
              <a:t>Questions, </a:t>
            </a:r>
          </a:p>
          <a:p>
            <a:pPr algn="l" rtl="0"/>
            <a:r>
              <a:rPr lang="pt-BR" dirty="0" smtClean="0"/>
              <a:t>A. Parameswaran, A. D. Sarma,  H. G. Molina, N. Polyzotis, j. Widom, VLDB ‘11</a:t>
            </a:r>
            <a:endParaRPr lang="pt-BR" dirty="0"/>
          </a:p>
        </p:txBody>
      </p:sp>
    </p:spTree>
    <p:extLst>
      <p:ext uri="{BB962C8B-B14F-4D97-AF65-F5344CB8AC3E}">
        <p14:creationId xmlns:p14="http://schemas.microsoft.com/office/powerpoint/2010/main" val="4286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52" grpId="0" animBg="1"/>
      <p:bldP spid="54" grpId="0"/>
      <p:bldP spid="55" grpId="0" animBg="1"/>
      <p:bldP spid="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043510"/>
          </a:xfrm>
        </p:spPr>
        <p:txBody>
          <a:bodyPr>
            <a:normAutofit/>
          </a:bodyPr>
          <a:lstStyle/>
          <a:p>
            <a:pPr algn="l" rtl="0"/>
            <a:r>
              <a:rPr lang="en-US" dirty="0" smtClean="0"/>
              <a:t>Find an optimal set of questions to find the target nodes</a:t>
            </a:r>
          </a:p>
          <a:p>
            <a:pPr lvl="1" algn="l" rtl="0"/>
            <a:r>
              <a:rPr lang="en-US" b="1" dirty="0" smtClean="0"/>
              <a:t>Optimize cost: </a:t>
            </a:r>
            <a:r>
              <a:rPr lang="en-US" dirty="0" smtClean="0"/>
              <a:t>Minimal # of questions</a:t>
            </a:r>
          </a:p>
          <a:p>
            <a:pPr lvl="1" algn="l" rtl="0"/>
            <a:r>
              <a:rPr lang="en-US" b="1" dirty="0" smtClean="0"/>
              <a:t>Optimize accuracy: </a:t>
            </a:r>
            <a:r>
              <a:rPr lang="en-US" dirty="0" smtClean="0"/>
              <a:t>Minimal # of possible targets</a:t>
            </a:r>
          </a:p>
          <a:p>
            <a:pPr algn="l" rtl="0"/>
            <a:endParaRPr lang="en-US" b="1" dirty="0" smtClean="0"/>
          </a:p>
          <a:p>
            <a:pPr algn="l" rtl="0"/>
            <a:r>
              <a:rPr lang="en-US" b="1" dirty="0" smtClean="0"/>
              <a:t>Challenges</a:t>
            </a:r>
          </a:p>
          <a:p>
            <a:pPr lvl="1" algn="l" rtl="0"/>
            <a:r>
              <a:rPr lang="en-US" dirty="0" smtClean="0"/>
              <a:t>Answer correlations	   </a:t>
            </a:r>
            <a:r>
              <a:rPr lang="en-US" dirty="0" smtClean="0">
                <a:solidFill>
                  <a:srgbClr val="305202"/>
                </a:solidFill>
              </a:rPr>
              <a:t>(Falafel </a:t>
            </a:r>
            <a:r>
              <a:rPr lang="en-US" dirty="0" smtClean="0">
                <a:solidFill>
                  <a:srgbClr val="305202"/>
                </a:solidFill>
                <a:sym typeface="Wingdings" pitchFamily="2" charset="2"/>
              </a:rPr>
              <a:t> Middle Eastern)</a:t>
            </a:r>
          </a:p>
          <a:p>
            <a:pPr lvl="1" algn="l" rtl="0"/>
            <a:r>
              <a:rPr lang="en-US" dirty="0" smtClean="0">
                <a:sym typeface="Wingdings" pitchFamily="2" charset="2"/>
              </a:rPr>
              <a:t>Location in the graph affects information gain</a:t>
            </a:r>
            <a:br>
              <a:rPr lang="en-US" dirty="0" smtClean="0">
                <a:sym typeface="Wingdings" pitchFamily="2" charset="2"/>
              </a:rPr>
            </a:br>
            <a:r>
              <a:rPr lang="en-US" dirty="0" smtClean="0">
                <a:sym typeface="Wingdings" pitchFamily="2" charset="2"/>
              </a:rPr>
              <a:t>				   </a:t>
            </a:r>
            <a:r>
              <a:rPr lang="en-US" dirty="0" smtClean="0">
                <a:solidFill>
                  <a:srgbClr val="305202"/>
                </a:solidFill>
                <a:sym typeface="Wingdings" pitchFamily="2" charset="2"/>
              </a:rPr>
              <a:t>(leaves are likely to get a NO)</a:t>
            </a:r>
          </a:p>
          <a:p>
            <a:pPr lvl="1" algn="l" rtl="0"/>
            <a:r>
              <a:rPr lang="en-US" dirty="0" smtClean="0">
                <a:sym typeface="Wingdings" pitchFamily="2" charset="2"/>
              </a:rPr>
              <a:t>Asking several questions in parallel to reduce latency </a:t>
            </a:r>
            <a:endParaRPr lang="en-US" dirty="0" smtClean="0"/>
          </a:p>
          <a:p>
            <a:pPr algn="l" rtl="0"/>
            <a:endParaRPr lang="en-US" b="1" dirty="0" smtClean="0"/>
          </a:p>
          <a:p>
            <a:pPr algn="l" rtl="0"/>
            <a:endParaRPr lang="en-US" b="1" dirty="0" smtClean="0"/>
          </a:p>
        </p:txBody>
      </p:sp>
      <p:sp>
        <p:nvSpPr>
          <p:cNvPr id="2" name="Title 1"/>
          <p:cNvSpPr>
            <a:spLocks noGrp="1"/>
          </p:cNvSpPr>
          <p:nvPr>
            <p:ph type="title"/>
          </p:nvPr>
        </p:nvSpPr>
        <p:spPr/>
        <p:txBody>
          <a:bodyPr>
            <a:normAutofit/>
          </a:bodyPr>
          <a:lstStyle/>
          <a:p>
            <a:r>
              <a:rPr lang="en-US" sz="3600" dirty="0" smtClean="0"/>
              <a:t>The Objective</a:t>
            </a:r>
            <a:endParaRPr lang="en-US" sz="3600" dirty="0"/>
          </a:p>
        </p:txBody>
      </p:sp>
    </p:spTree>
    <p:extLst>
      <p:ext uri="{BB962C8B-B14F-4D97-AF65-F5344CB8AC3E}">
        <p14:creationId xmlns:p14="http://schemas.microsoft.com/office/powerpoint/2010/main" val="2931641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Single target/Multiple targets</a:t>
            </a:r>
          </a:p>
          <a:p>
            <a:pPr algn="l" rtl="0"/>
            <a:endParaRPr lang="en-US" dirty="0" smtClean="0"/>
          </a:p>
          <a:p>
            <a:pPr algn="l" rtl="0"/>
            <a:r>
              <a:rPr lang="en-US" dirty="0" smtClean="0"/>
              <a:t>Online/Offline</a:t>
            </a:r>
          </a:p>
          <a:p>
            <a:pPr lvl="1" algn="l" rtl="0"/>
            <a:r>
              <a:rPr lang="en-US" dirty="0" smtClean="0"/>
              <a:t>Online: one question at a time</a:t>
            </a:r>
          </a:p>
          <a:p>
            <a:pPr lvl="1" algn="l" rtl="0"/>
            <a:r>
              <a:rPr lang="en-US" dirty="0" smtClean="0"/>
              <a:t>Offline: pre-compute all questions</a:t>
            </a:r>
          </a:p>
          <a:p>
            <a:pPr lvl="1" algn="l" rtl="0"/>
            <a:r>
              <a:rPr lang="en-US" dirty="0" smtClean="0"/>
              <a:t>Hybrid approach</a:t>
            </a:r>
          </a:p>
          <a:p>
            <a:pPr algn="l" rtl="0"/>
            <a:endParaRPr lang="en-US" dirty="0" smtClean="0"/>
          </a:p>
          <a:p>
            <a:pPr algn="l" rtl="0"/>
            <a:r>
              <a:rPr lang="en-US" dirty="0" smtClean="0"/>
              <a:t>Graph structure</a:t>
            </a:r>
          </a:p>
          <a:p>
            <a:pPr algn="l" rtl="0"/>
            <a:endParaRPr lang="en-US" b="1" dirty="0" smtClean="0"/>
          </a:p>
          <a:p>
            <a:pPr algn="l" rtl="0"/>
            <a:endParaRPr lang="en-US" b="1" dirty="0" smtClean="0"/>
          </a:p>
        </p:txBody>
      </p:sp>
      <p:sp>
        <p:nvSpPr>
          <p:cNvPr id="2" name="Title 1"/>
          <p:cNvSpPr>
            <a:spLocks noGrp="1"/>
          </p:cNvSpPr>
          <p:nvPr>
            <p:ph type="title"/>
          </p:nvPr>
        </p:nvSpPr>
        <p:spPr>
          <a:xfrm>
            <a:off x="457200" y="152718"/>
            <a:ext cx="8003232" cy="1371600"/>
          </a:xfrm>
        </p:spPr>
        <p:txBody>
          <a:bodyPr>
            <a:normAutofit/>
          </a:bodyPr>
          <a:lstStyle/>
          <a:p>
            <a:r>
              <a:rPr lang="en-US" sz="3600" dirty="0" smtClean="0"/>
              <a:t>Problem Dimensions</a:t>
            </a:r>
            <a:endParaRPr lang="en-US" sz="3600" dirty="0"/>
          </a:p>
        </p:txBody>
      </p:sp>
    </p:spTree>
    <p:extLst>
      <p:ext uri="{BB962C8B-B14F-4D97-AF65-F5344CB8AC3E}">
        <p14:creationId xmlns:p14="http://schemas.microsoft.com/office/powerpoint/2010/main" val="38128812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smtClean="0"/>
              <a:t>Importance of (good) </a:t>
            </a:r>
            <a:r>
              <a:rPr lang="en-US" dirty="0" err="1" smtClean="0"/>
              <a:t>ui</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endParaRPr lang="en-US" sz="2400" b="0" dirty="0" smtClean="0"/>
          </a:p>
          <a:p>
            <a:pPr marL="342900" indent="-342900" algn="l" rtl="0">
              <a:buFont typeface="Arial" panose="020B0604020202020204" pitchFamily="34" charset="0"/>
              <a:buChar char="•"/>
            </a:pPr>
            <a:r>
              <a:rPr lang="en-US" sz="2400" b="0" dirty="0" smtClean="0"/>
              <a:t>Good UI – better results</a:t>
            </a:r>
          </a:p>
          <a:p>
            <a:pPr marL="342900" indent="-342900" algn="l" rtl="0">
              <a:buFont typeface="Arial" panose="020B0604020202020204" pitchFamily="34" charset="0"/>
              <a:buChar char="•"/>
            </a:pPr>
            <a:r>
              <a:rPr lang="en-US" sz="2400" b="0" dirty="0" smtClean="0"/>
              <a:t>Good UI – faster results</a:t>
            </a:r>
          </a:p>
          <a:p>
            <a:pPr marL="342900" indent="-342900" algn="l" rtl="0">
              <a:buFont typeface="Arial" panose="020B0604020202020204" pitchFamily="34" charset="0"/>
              <a:buChar char="•"/>
            </a:pPr>
            <a:endParaRPr lang="en-US" sz="2400" b="0" dirty="0" smtClean="0"/>
          </a:p>
          <a:p>
            <a:pPr marL="342900" indent="-342900" algn="l" rtl="0">
              <a:buFont typeface="Arial" panose="020B0604020202020204" pitchFamily="34" charset="0"/>
              <a:buChar char="•"/>
            </a:pPr>
            <a:r>
              <a:rPr lang="en-US" sz="2400" b="0" dirty="0" smtClean="0"/>
              <a:t>Bad UI – inaccurate results</a:t>
            </a:r>
          </a:p>
          <a:p>
            <a:pPr marL="342900" indent="-342900" algn="l" rtl="0">
              <a:buFont typeface="Arial" panose="020B0604020202020204" pitchFamily="34" charset="0"/>
              <a:buChar char="•"/>
            </a:pPr>
            <a:r>
              <a:rPr lang="en-US" sz="2400" b="0" dirty="0" smtClean="0"/>
              <a:t>Bad UI – workers leave without completing the task</a:t>
            </a:r>
          </a:p>
        </p:txBody>
      </p:sp>
    </p:spTree>
    <p:extLst>
      <p:ext uri="{BB962C8B-B14F-4D97-AF65-F5344CB8AC3E}">
        <p14:creationId xmlns:p14="http://schemas.microsoft.com/office/powerpoint/2010/main" val="27177172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r>
              <a:rPr lang="en-US" dirty="0" smtClean="0"/>
              <a:t>Challenges</a:t>
            </a:r>
            <a:endParaRPr lang="he-IL" dirty="0"/>
          </a:p>
        </p:txBody>
      </p:sp>
      <p:sp>
        <p:nvSpPr>
          <p:cNvPr id="3" name="Content Placeholder 2"/>
          <p:cNvSpPr>
            <a:spLocks noGrp="1"/>
          </p:cNvSpPr>
          <p:nvPr>
            <p:ph idx="1"/>
          </p:nvPr>
        </p:nvSpPr>
        <p:spPr/>
        <p:txBody>
          <a:bodyPr/>
          <a:lstStyle/>
          <a:p>
            <a:pPr algn="l" rtl="0"/>
            <a:r>
              <a:rPr lang="en-US" dirty="0" smtClean="0"/>
              <a:t>Open vs. closed world assumption </a:t>
            </a:r>
          </a:p>
          <a:p>
            <a:pPr algn="l" rtl="0"/>
            <a:endParaRPr lang="en-US" dirty="0" smtClean="0"/>
          </a:p>
          <a:p>
            <a:pPr algn="l" rtl="0"/>
            <a:r>
              <a:rPr lang="en-US" dirty="0" smtClean="0"/>
              <a:t>Asking </a:t>
            </a:r>
            <a:r>
              <a:rPr lang="en-US" dirty="0"/>
              <a:t>the right </a:t>
            </a:r>
            <a:r>
              <a:rPr lang="en-US" dirty="0" smtClean="0"/>
              <a:t>questions</a:t>
            </a:r>
          </a:p>
          <a:p>
            <a:pPr algn="l" rtl="0"/>
            <a:endParaRPr lang="en-US" dirty="0"/>
          </a:p>
          <a:p>
            <a:pPr algn="l" rtl="0"/>
            <a:r>
              <a:rPr lang="en-US" dirty="0" smtClean="0"/>
              <a:t>Estimating the quality of answers</a:t>
            </a:r>
          </a:p>
          <a:p>
            <a:pPr algn="l" rtl="0"/>
            <a:endParaRPr lang="en-US" dirty="0" smtClean="0"/>
          </a:p>
          <a:p>
            <a:pPr algn="l" rtl="0"/>
            <a:r>
              <a:rPr lang="en-US" dirty="0" smtClean="0"/>
              <a:t>Incremental processing of updates</a:t>
            </a:r>
            <a:br>
              <a:rPr lang="en-US" dirty="0" smtClean="0"/>
            </a:br>
            <a:endParaRPr lang="en-US" dirty="0" smtClean="0"/>
          </a:p>
          <a:p>
            <a:pPr algn="l" rtl="0"/>
            <a:endParaRPr lang="en-US" dirty="0" smtClean="0"/>
          </a:p>
          <a:p>
            <a:pPr algn="l" rtl="0"/>
            <a:endParaRPr lang="en-US" dirty="0" smtClean="0"/>
          </a:p>
          <a:p>
            <a:pPr algn="l" rtl="0"/>
            <a:endParaRPr lang="en-US" dirty="0" smtClean="0"/>
          </a:p>
          <a:p>
            <a:pPr algn="l" rtl="0"/>
            <a:endParaRPr lang="en-US" dirty="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he-IL" dirty="0"/>
          </a:p>
        </p:txBody>
      </p:sp>
    </p:spTree>
    <p:extLst>
      <p:ext uri="{BB962C8B-B14F-4D97-AF65-F5344CB8AC3E}">
        <p14:creationId xmlns:p14="http://schemas.microsoft.com/office/powerpoint/2010/main" val="4242304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pPr rtl="0"/>
            <a:r>
              <a:rPr lang="en-US" dirty="0" smtClean="0"/>
              <a:t>More Challenges</a:t>
            </a:r>
            <a:endParaRPr lang="he-IL" dirty="0"/>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Distributed management of huge data</a:t>
            </a:r>
          </a:p>
          <a:p>
            <a:pPr algn="l" rtl="0"/>
            <a:endParaRPr lang="en-US" dirty="0" smtClean="0"/>
          </a:p>
          <a:p>
            <a:pPr algn="l" rtl="0"/>
            <a:r>
              <a:rPr lang="en-US" dirty="0" smtClean="0"/>
              <a:t>Processing of textual answers</a:t>
            </a:r>
          </a:p>
          <a:p>
            <a:pPr algn="l" rtl="0"/>
            <a:endParaRPr lang="en-US" dirty="0" smtClean="0"/>
          </a:p>
          <a:p>
            <a:pPr algn="l" rtl="0"/>
            <a:r>
              <a:rPr lang="en-US" dirty="0" smtClean="0"/>
              <a:t>Semantics</a:t>
            </a:r>
          </a:p>
          <a:p>
            <a:pPr algn="l" rtl="0"/>
            <a:endParaRPr lang="en-US" dirty="0"/>
          </a:p>
          <a:p>
            <a:pPr algn="l" rtl="0"/>
            <a:r>
              <a:rPr lang="en-US" dirty="0" smtClean="0"/>
              <a:t>More ideas?</a:t>
            </a:r>
            <a:endParaRPr lang="en-US" dirty="0"/>
          </a:p>
          <a:p>
            <a:pPr algn="l" rtl="0"/>
            <a:endParaRPr lang="en-US" dirty="0" smtClean="0"/>
          </a:p>
          <a:p>
            <a:pPr algn="l" rtl="0"/>
            <a:endParaRPr lang="en-US" dirty="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he-IL" dirty="0"/>
          </a:p>
        </p:txBody>
      </p:sp>
    </p:spTree>
    <p:extLst>
      <p:ext uri="{BB962C8B-B14F-4D97-AF65-F5344CB8AC3E}">
        <p14:creationId xmlns:p14="http://schemas.microsoft.com/office/powerpoint/2010/main" val="14602853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smtClean="0"/>
              <a:t>Research agenda</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r>
              <a:rPr lang="en-US" sz="2400" b="0" dirty="0" smtClean="0"/>
              <a:t>Data Model/Query Language</a:t>
            </a:r>
          </a:p>
          <a:p>
            <a:pPr marL="342900" indent="-342900" algn="l" rtl="0">
              <a:buFont typeface="Arial" panose="020B0604020202020204" pitchFamily="34" charset="0"/>
              <a:buChar char="•"/>
            </a:pPr>
            <a:r>
              <a:rPr lang="en-US" sz="2400" b="0" dirty="0" smtClean="0"/>
              <a:t>Query Execution/Query Optimization</a:t>
            </a:r>
          </a:p>
          <a:p>
            <a:pPr marL="342900" indent="-342900" algn="l" rtl="0">
              <a:buFont typeface="Arial" panose="020B0604020202020204" pitchFamily="34" charset="0"/>
              <a:buChar char="•"/>
            </a:pPr>
            <a:r>
              <a:rPr lang="en-US" sz="2400" b="0" dirty="0" smtClean="0"/>
              <a:t>Quality Control</a:t>
            </a:r>
          </a:p>
          <a:p>
            <a:pPr marL="342900" indent="-342900" algn="l" rtl="0">
              <a:buFont typeface="Arial" panose="020B0604020202020204" pitchFamily="34" charset="0"/>
              <a:buChar char="•"/>
            </a:pPr>
            <a:r>
              <a:rPr lang="en-US" sz="2400" b="0" dirty="0" smtClean="0"/>
              <a:t>Storage/Caching</a:t>
            </a:r>
          </a:p>
          <a:p>
            <a:pPr marL="342900" indent="-342900" algn="l" rtl="0">
              <a:buFont typeface="Arial" panose="020B0604020202020204" pitchFamily="34" charset="0"/>
              <a:buChar char="•"/>
            </a:pPr>
            <a:r>
              <a:rPr lang="en-US" sz="2400" b="0" dirty="0" smtClean="0"/>
              <a:t>User Interfaces</a:t>
            </a:r>
          </a:p>
          <a:p>
            <a:pPr marL="342900" indent="-342900" algn="l" rtl="0">
              <a:buFont typeface="Arial" panose="020B0604020202020204" pitchFamily="34" charset="0"/>
              <a:buChar char="•"/>
            </a:pPr>
            <a:r>
              <a:rPr lang="en-US" sz="2400" b="0" dirty="0" smtClean="0"/>
              <a:t>Worker Behavior/Worker Relationship Management</a:t>
            </a:r>
          </a:p>
          <a:p>
            <a:pPr marL="342900" indent="-342900" algn="l" rtl="0">
              <a:buFont typeface="Arial" panose="020B0604020202020204" pitchFamily="34" charset="0"/>
              <a:buChar char="•"/>
            </a:pPr>
            <a:r>
              <a:rPr lang="en-US" sz="2400" b="0" dirty="0" smtClean="0"/>
              <a:t>Interactivity</a:t>
            </a:r>
          </a:p>
          <a:p>
            <a:pPr marL="342900" indent="-342900" algn="l" rtl="0">
              <a:buFont typeface="Arial" panose="020B0604020202020204" pitchFamily="34" charset="0"/>
              <a:buChar char="•"/>
            </a:pPr>
            <a:r>
              <a:rPr lang="en-US" sz="2400" b="0" dirty="0" smtClean="0"/>
              <a:t>Platform design</a:t>
            </a:r>
          </a:p>
          <a:p>
            <a:pPr marL="342900" indent="-342900" algn="l" rtl="0">
              <a:buFont typeface="Arial" panose="020B0604020202020204" pitchFamily="34" charset="0"/>
              <a:buChar char="•"/>
            </a:pPr>
            <a:r>
              <a:rPr lang="en-US" sz="2400" b="0" dirty="0" smtClean="0"/>
              <a:t>Hybrid Human/Machine algorithms</a:t>
            </a:r>
          </a:p>
          <a:p>
            <a:pPr algn="l" rtl="0"/>
            <a:r>
              <a:rPr lang="en-US" sz="1800" b="0" dirty="0" smtClean="0"/>
              <a:t>		(from VLDB’11 Tutorial by Doan, Franklin, </a:t>
            </a:r>
            <a:r>
              <a:rPr lang="en-US" sz="1800" b="0" dirty="0" err="1" smtClean="0"/>
              <a:t>Kossman</a:t>
            </a:r>
            <a:r>
              <a:rPr lang="en-US" sz="1800" b="0" dirty="0" smtClean="0"/>
              <a:t>, </a:t>
            </a:r>
            <a:r>
              <a:rPr lang="en-US" sz="1800" b="0" dirty="0" err="1" smtClean="0"/>
              <a:t>Kraska</a:t>
            </a:r>
            <a:r>
              <a:rPr lang="en-US" sz="1800" b="0" dirty="0" smtClean="0"/>
              <a:t>)</a:t>
            </a:r>
            <a:endParaRPr lang="he-IL" sz="2400" b="0" dirty="0"/>
          </a:p>
        </p:txBody>
      </p:sp>
    </p:spTree>
    <p:extLst>
      <p:ext uri="{BB962C8B-B14F-4D97-AF65-F5344CB8AC3E}">
        <p14:creationId xmlns:p14="http://schemas.microsoft.com/office/powerpoint/2010/main" val="21272675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28800"/>
            <a:ext cx="1017350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467544" y="116632"/>
            <a:ext cx="5791200" cy="687606"/>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rtl="0"/>
            <a:r>
              <a:rPr lang="en-US" smtClean="0"/>
              <a:t>TEASERS</a:t>
            </a:r>
            <a:endParaRPr lang="he-IL" dirty="0"/>
          </a:p>
        </p:txBody>
      </p:sp>
    </p:spTree>
    <p:extLst>
      <p:ext uri="{BB962C8B-B14F-4D97-AF65-F5344CB8AC3E}">
        <p14:creationId xmlns:p14="http://schemas.microsoft.com/office/powerpoint/2010/main" val="32784835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2050" name="Picture 2" descr="http://www.pythia.ugent.be/pythia-files/PROG0233/esp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31344"/>
            <a:ext cx="8064896" cy="57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24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97793"/>
            <a:ext cx="60483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More</a:t>
            </a:r>
            <a:endParaRPr lang="he-IL" dirty="0"/>
          </a:p>
        </p:txBody>
      </p:sp>
      <p:pic>
        <p:nvPicPr>
          <p:cNvPr id="2056" name="Picture 8" descr="http://bionano.physik.tu-muenchen.de/Source/foldit_scr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115" y="0"/>
            <a:ext cx="5079365" cy="20444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534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0590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4098" name="Picture 2" descr="http://static.echonest.com/DukeListens/tag_a_tune_goes_live_files/_tagatun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632848" cy="56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598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373520"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7118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he-IL"/>
          </a:p>
        </p:txBody>
      </p:sp>
      <p:sp>
        <p:nvSpPr>
          <p:cNvPr id="3" name="Объект 2"/>
          <p:cNvSpPr>
            <a:spLocks noGrp="1"/>
          </p:cNvSpPr>
          <p:nvPr>
            <p:ph idx="1"/>
          </p:nvPr>
        </p:nvSpPr>
        <p:spPr/>
        <p:txBody>
          <a:bodyPr/>
          <a:lstStyle/>
          <a:p>
            <a:endParaRPr lang="he-I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 y="-27384"/>
            <a:ext cx="9344026" cy="700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430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628728"/>
          </a:xfrm>
        </p:spPr>
        <p:txBody>
          <a:bodyPr>
            <a:noAutofit/>
          </a:bodyPr>
          <a:lstStyle/>
          <a:p>
            <a:pPr algn="ctr" rtl="0"/>
            <a:r>
              <a:rPr lang="en-US" sz="4800" dirty="0" smtClean="0"/>
              <a:t>More – next week…</a:t>
            </a:r>
          </a:p>
          <a:p>
            <a:pPr algn="ctr" rtl="0"/>
            <a:endParaRPr lang="en-US" sz="4800" dirty="0"/>
          </a:p>
          <a:p>
            <a:pPr algn="ctr" rtl="0"/>
            <a:endParaRPr lang="en-US" sz="4800" dirty="0" smtClean="0"/>
          </a:p>
          <a:p>
            <a:pPr algn="ctr" rtl="0"/>
            <a:r>
              <a:rPr lang="en-US" sz="4800" dirty="0" smtClean="0"/>
              <a:t>Questions?</a:t>
            </a:r>
            <a:endParaRPr lang="he-IL" sz="4800" dirty="0"/>
          </a:p>
        </p:txBody>
      </p:sp>
    </p:spTree>
    <p:extLst>
      <p:ext uri="{BB962C8B-B14F-4D97-AF65-F5344CB8AC3E}">
        <p14:creationId xmlns:p14="http://schemas.microsoft.com/office/powerpoint/2010/main" val="6781252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smtClean="0"/>
              <a:t>References</a:t>
            </a:r>
            <a:endParaRPr lang="he-IL" dirty="0"/>
          </a:p>
        </p:txBody>
      </p:sp>
      <p:sp>
        <p:nvSpPr>
          <p:cNvPr id="3" name="Объект 2"/>
          <p:cNvSpPr>
            <a:spLocks noGrp="1"/>
          </p:cNvSpPr>
          <p:nvPr>
            <p:ph idx="1"/>
          </p:nvPr>
        </p:nvSpPr>
        <p:spPr>
          <a:xfrm>
            <a:off x="107504" y="1752600"/>
            <a:ext cx="8686800" cy="4628728"/>
          </a:xfrm>
        </p:spPr>
        <p:txBody>
          <a:bodyPr>
            <a:noAutofit/>
          </a:bodyPr>
          <a:lstStyle/>
          <a:p>
            <a:pPr algn="l" rtl="0"/>
            <a:r>
              <a:rPr lang="en-US" sz="2400" b="0" dirty="0" smtClean="0"/>
              <a:t>This presentation partially based on:</a:t>
            </a:r>
          </a:p>
          <a:p>
            <a:pPr marL="342900" indent="-342900" algn="l" rtl="0">
              <a:buFont typeface="Arial" panose="020B0604020202020204" pitchFamily="34" charset="0"/>
              <a:buChar char="•"/>
            </a:pPr>
            <a:r>
              <a:rPr lang="en-US" sz="2400" b="0" dirty="0" smtClean="0"/>
              <a:t>“Counting with Crowd” slides by Adam Marcus</a:t>
            </a:r>
          </a:p>
          <a:p>
            <a:pPr marL="342900" indent="-342900" algn="l" rtl="0">
              <a:buFont typeface="Arial" panose="020B0604020202020204" pitchFamily="34" charset="0"/>
              <a:buChar char="•"/>
            </a:pPr>
            <a:r>
              <a:rPr lang="en-US" sz="2400" b="0" dirty="0" smtClean="0"/>
              <a:t>Crowdsourcing tutorial from VLDB’11 by Doan, Franklin, </a:t>
            </a:r>
            <a:r>
              <a:rPr lang="en-US" sz="2400" b="0" dirty="0" err="1" smtClean="0"/>
              <a:t>Kossman</a:t>
            </a:r>
            <a:r>
              <a:rPr lang="en-US" sz="2400" b="0" dirty="0"/>
              <a:t> </a:t>
            </a:r>
            <a:r>
              <a:rPr lang="en-US" sz="2400" b="0" dirty="0" smtClean="0"/>
              <a:t>and </a:t>
            </a:r>
            <a:r>
              <a:rPr lang="en-US" sz="2400" b="0" dirty="0" err="1" smtClean="0"/>
              <a:t>Kraska</a:t>
            </a:r>
            <a:endParaRPr lang="en-US" sz="2400" b="0" dirty="0" smtClean="0"/>
          </a:p>
          <a:p>
            <a:pPr marL="342900" indent="-342900" algn="l" rtl="0">
              <a:buFont typeface="Arial" panose="020B0604020202020204" pitchFamily="34" charset="0"/>
              <a:buChar char="•"/>
            </a:pPr>
            <a:r>
              <a:rPr lang="en-US" sz="2400" b="0" dirty="0" smtClean="0"/>
              <a:t>“Introduction to Crowdsourcing” slides by </a:t>
            </a:r>
            <a:r>
              <a:rPr lang="en-US" sz="2400" b="0" dirty="0" err="1" smtClean="0"/>
              <a:t>Tova</a:t>
            </a:r>
            <a:r>
              <a:rPr lang="en-US" sz="2400" b="0" dirty="0" smtClean="0"/>
              <a:t> Milo</a:t>
            </a:r>
          </a:p>
          <a:p>
            <a:pPr marL="342900" indent="-342900" algn="l" rtl="0">
              <a:buFont typeface="Arial" panose="020B0604020202020204" pitchFamily="34" charset="0"/>
              <a:buChar char="•"/>
            </a:pPr>
            <a:endParaRPr lang="en-US" sz="2400" b="0" dirty="0"/>
          </a:p>
          <a:p>
            <a:pPr algn="l" rtl="0"/>
            <a:r>
              <a:rPr lang="en-US" sz="2400" b="0" dirty="0" smtClean="0"/>
              <a:t>References:</a:t>
            </a:r>
          </a:p>
          <a:p>
            <a:pPr algn="l" rtl="0"/>
            <a:r>
              <a:rPr lang="en-US" sz="1800" b="0" dirty="0">
                <a:hlinkClick r:id="rId2"/>
              </a:rPr>
              <a:t>https://users.soe.ucsc.edu/~</a:t>
            </a:r>
            <a:r>
              <a:rPr lang="en-US" sz="1800" b="0" dirty="0" smtClean="0">
                <a:hlinkClick r:id="rId2"/>
              </a:rPr>
              <a:t>alkis/papers/ivd.pdf</a:t>
            </a:r>
            <a:endParaRPr lang="en-US" sz="1800" b="0" dirty="0" smtClean="0"/>
          </a:p>
          <a:p>
            <a:pPr algn="l" rtl="0"/>
            <a:r>
              <a:rPr lang="en-US" sz="1800" b="0" dirty="0">
                <a:hlinkClick r:id="rId3"/>
              </a:rPr>
              <a:t>https://</a:t>
            </a:r>
            <a:r>
              <a:rPr lang="en-US" sz="1800" b="0" dirty="0" smtClean="0">
                <a:hlinkClick r:id="rId3"/>
              </a:rPr>
              <a:t>amplab.cs.berkeley.edu/wp-content/uploads/2011/06/CrowdDB-Answering-Queries-with-Crowdsourcing.pdf</a:t>
            </a:r>
            <a:endParaRPr lang="en-US" sz="1800" b="0" dirty="0" smtClean="0"/>
          </a:p>
          <a:p>
            <a:pPr algn="l" rtl="0"/>
            <a:r>
              <a:rPr lang="en-US" sz="1800" b="0" dirty="0">
                <a:hlinkClick r:id="rId4"/>
              </a:rPr>
              <a:t>http://</a:t>
            </a:r>
            <a:r>
              <a:rPr lang="en-US" sz="1800" b="0" dirty="0" smtClean="0">
                <a:hlinkClick r:id="rId4"/>
              </a:rPr>
              <a:t>db.csail.mit.edu/pubs/mturk-cameraready.pdf</a:t>
            </a:r>
            <a:endParaRPr lang="en-US" sz="1800" b="0" dirty="0" smtClean="0"/>
          </a:p>
          <a:p>
            <a:pPr algn="l" rtl="0"/>
            <a:endParaRPr lang="en-US" sz="1800" b="0" dirty="0" smtClean="0"/>
          </a:p>
          <a:p>
            <a:pPr algn="l" rtl="0"/>
            <a:endParaRPr lang="he-IL" sz="2400" b="0" dirty="0"/>
          </a:p>
        </p:txBody>
      </p:sp>
    </p:spTree>
    <p:extLst>
      <p:ext uri="{BB962C8B-B14F-4D97-AF65-F5344CB8AC3E}">
        <p14:creationId xmlns:p14="http://schemas.microsoft.com/office/powerpoint/2010/main" val="207932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And even More</a:t>
            </a:r>
            <a:endParaRPr lang="he-IL" dirty="0"/>
          </a:p>
        </p:txBody>
      </p:sp>
      <p:pic>
        <p:nvPicPr>
          <p:cNvPr id="3074" name="Picture 2" descr="http://image.slidesharecdn.com/vomprosumerzumproduser-090315014943-phpapp01/95/vom-prosumer-zum-produser-ein-neues-verstndnis-nutzergesteuerter-inhaltserschaffung-prosumer-revisited-2009-26-728.jpg?cb=1237099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56" y="141277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34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495</TotalTime>
  <Words>1710</Words>
  <Application>Microsoft Office PowerPoint</Application>
  <PresentationFormat>Экран (4:3)</PresentationFormat>
  <Paragraphs>555</Paragraphs>
  <Slides>84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Тема1</vt:lpstr>
      <vt:lpstr>Data-Centered Crowdsourcing Workshop</vt:lpstr>
      <vt:lpstr>Administrative notes</vt:lpstr>
      <vt:lpstr>Administrative notes (2)</vt:lpstr>
      <vt:lpstr>What is Crowdsourcing?</vt:lpstr>
      <vt:lpstr>CrowdSourcing</vt:lpstr>
      <vt:lpstr>The classical example</vt:lpstr>
      <vt:lpstr>Galaxy Zoo</vt:lpstr>
      <vt:lpstr>More</vt:lpstr>
      <vt:lpstr>And even More</vt:lpstr>
      <vt:lpstr>CrowdSourcing:  Unifying Principles</vt:lpstr>
      <vt:lpstr>Motivating the Crowd</vt:lpstr>
      <vt:lpstr>Презентация PowerPoint</vt:lpstr>
      <vt:lpstr>My favorite example</vt:lpstr>
      <vt:lpstr>Crowdsourcing  research groups</vt:lpstr>
      <vt:lpstr>Презентация PowerPoint</vt:lpstr>
      <vt:lpstr>Презентация PowerPoint</vt:lpstr>
      <vt:lpstr>Crowdsourcing Marketplaces</vt:lpstr>
      <vt:lpstr>Mechanical Turk</vt:lpstr>
      <vt:lpstr>Mechanical Turk</vt:lpstr>
      <vt:lpstr>  Uses of Human Computation </vt:lpstr>
      <vt:lpstr>Types of Tasks</vt:lpstr>
      <vt:lpstr>Overview of recent research</vt:lpstr>
      <vt:lpstr>Презентация PowerPoint</vt:lpstr>
      <vt:lpstr>DB-Hard Queries (1)</vt:lpstr>
      <vt:lpstr>DB-Hard Queries (2)</vt:lpstr>
      <vt:lpstr>DB-Hard Queries (3)</vt:lpstr>
      <vt:lpstr>CrowdDB</vt:lpstr>
      <vt:lpstr>Closed World vs Open World</vt:lpstr>
      <vt:lpstr>CrowdSQL – Crowd column</vt:lpstr>
      <vt:lpstr>CrowdSQL – Example #1</vt:lpstr>
      <vt:lpstr>CrowdSQL – Example #2</vt:lpstr>
      <vt:lpstr>CrowdSQL – Crowd table</vt:lpstr>
      <vt:lpstr>CrowdSQL – Subjective comparisons</vt:lpstr>
      <vt:lpstr>CROWDEQUAL Example</vt:lpstr>
      <vt:lpstr>CROWDORDER Example</vt:lpstr>
      <vt:lpstr>UI Generation</vt:lpstr>
      <vt:lpstr>Query plan generation</vt:lpstr>
      <vt:lpstr>Dealing with Open-World</vt:lpstr>
      <vt:lpstr>Презентация PowerPoint</vt:lpstr>
      <vt:lpstr>QURK: The beginning</vt:lpstr>
      <vt:lpstr>isFemale function (UI)</vt:lpstr>
      <vt:lpstr>JOIN</vt:lpstr>
      <vt:lpstr>Join – UI example</vt:lpstr>
      <vt:lpstr>Join – Naïve Batching</vt:lpstr>
      <vt:lpstr>Join – Smart Batching</vt:lpstr>
      <vt:lpstr>Feature extraction</vt:lpstr>
      <vt:lpstr>Economics of feature extraction</vt:lpstr>
      <vt:lpstr>POSSIBLY filters selection</vt:lpstr>
      <vt:lpstr>POSSIBLY filters selection</vt:lpstr>
      <vt:lpstr>POSSIBLY filters selection</vt:lpstr>
      <vt:lpstr>QURK – more features: counting with crowd</vt:lpstr>
      <vt:lpstr>Motivating example #1</vt:lpstr>
      <vt:lpstr>Motivating example #1</vt:lpstr>
      <vt:lpstr>Motivating example #1</vt:lpstr>
      <vt:lpstr>Motivating example #1</vt:lpstr>
      <vt:lpstr>Motivating example #1</vt:lpstr>
      <vt:lpstr>how many males/females?</vt:lpstr>
      <vt:lpstr>interface: labeling</vt:lpstr>
      <vt:lpstr>interface: counting</vt:lpstr>
      <vt:lpstr>Estimating counts</vt:lpstr>
      <vt:lpstr>Counting vs labeling</vt:lpstr>
      <vt:lpstr>Avoiding spammers: formal</vt:lpstr>
      <vt:lpstr>Avoiding spammers: Demonstration</vt:lpstr>
      <vt:lpstr>Coordinated attacks</vt:lpstr>
      <vt:lpstr>Coordinated attacks</vt:lpstr>
      <vt:lpstr>solution:                                  add random known results</vt:lpstr>
      <vt:lpstr>Gold standard images</vt:lpstr>
      <vt:lpstr>random results weaken Coordinated attackers</vt:lpstr>
      <vt:lpstr>tradeoff</vt:lpstr>
      <vt:lpstr>Best use of resources:  Human Assisted Graph Search</vt:lpstr>
      <vt:lpstr>The Objective</vt:lpstr>
      <vt:lpstr>Problem Dimensions</vt:lpstr>
      <vt:lpstr>Importance of (good) ui</vt:lpstr>
      <vt:lpstr>Challenges</vt:lpstr>
      <vt:lpstr>More Challenges</vt:lpstr>
      <vt:lpstr>Research agenda</vt:lpstr>
      <vt:lpstr>Презентация PowerPoint</vt:lpstr>
      <vt:lpstr>TEASERS</vt:lpstr>
      <vt:lpstr>TEASERS</vt:lpstr>
      <vt:lpstr>TEASERS</vt:lpstr>
      <vt:lpstr>TEASERS</vt:lpstr>
      <vt:lpstr>Презентация PowerPoint</vt:lpstr>
      <vt:lpstr>Презентация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SlavaNov</dc:creator>
  <cp:lastModifiedBy>SlavaNov</cp:lastModifiedBy>
  <cp:revision>84</cp:revision>
  <dcterms:created xsi:type="dcterms:W3CDTF">2015-02-18T07:36:53Z</dcterms:created>
  <dcterms:modified xsi:type="dcterms:W3CDTF">2015-10-25T08:41:56Z</dcterms:modified>
</cp:coreProperties>
</file>